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8" r:id="rId4"/>
    <p:sldId id="259" r:id="rId5"/>
    <p:sldId id="257" r:id="rId6"/>
    <p:sldId id="260" r:id="rId7"/>
    <p:sldId id="265" r:id="rId8"/>
    <p:sldId id="264" r:id="rId9"/>
    <p:sldId id="261"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snapToGrid="0">
      <p:cViewPr>
        <p:scale>
          <a:sx n="50" d="100"/>
          <a:sy n="50" d="100"/>
        </p:scale>
        <p:origin x="29" y="8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B4674ED-36CC-40B9-835C-5E7A81A92AE0}"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1620325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4674ED-36CC-40B9-835C-5E7A81A92AE0}"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140209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B4674ED-36CC-40B9-835C-5E7A81A92AE0}"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2402750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B4674ED-36CC-40B9-835C-5E7A81A92AE0}"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664371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B4674ED-36CC-40B9-835C-5E7A81A92AE0}" type="datetimeFigureOut">
              <a:rPr lang="en-GB" smtClean="0"/>
              <a:t>10/09/2024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821386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B4674ED-36CC-40B9-835C-5E7A81A92AE0}" type="datetimeFigureOut">
              <a:rPr lang="en-GB" smtClean="0"/>
              <a:t>10/09/2024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2681807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4674ED-36CC-40B9-835C-5E7A81A92AE0}" type="datetimeFigureOut">
              <a:rPr lang="en-GB" smtClean="0"/>
              <a:t>10/09/2024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2858566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B4674ED-36CC-40B9-835C-5E7A81A92AE0}"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4012229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B4674ED-36CC-40B9-835C-5E7A81A92AE0}"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2001197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4674ED-36CC-40B9-835C-5E7A81A92AE0}"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1960050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4674ED-36CC-40B9-835C-5E7A81A92AE0}"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122FE4-6522-41BF-905B-687502417EAC}" type="slidenum">
              <a:rPr lang="en-GB" smtClean="0"/>
              <a:t>‹#›</a:t>
            </a:fld>
            <a:endParaRPr lang="en-GB"/>
          </a:p>
        </p:txBody>
      </p:sp>
    </p:spTree>
    <p:extLst>
      <p:ext uri="{BB962C8B-B14F-4D97-AF65-F5344CB8AC3E}">
        <p14:creationId xmlns:p14="http://schemas.microsoft.com/office/powerpoint/2010/main" val="1436693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674ED-36CC-40B9-835C-5E7A81A92AE0}" type="datetimeFigureOut">
              <a:rPr lang="en-GB" smtClean="0"/>
              <a:t>10/09/2024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122FE4-6522-41BF-905B-687502417EAC}" type="slidenum">
              <a:rPr lang="en-GB" smtClean="0"/>
              <a:t>‹#›</a:t>
            </a:fld>
            <a:endParaRPr lang="en-GB"/>
          </a:p>
        </p:txBody>
      </p:sp>
    </p:spTree>
    <p:extLst>
      <p:ext uri="{BB962C8B-B14F-4D97-AF65-F5344CB8AC3E}">
        <p14:creationId xmlns:p14="http://schemas.microsoft.com/office/powerpoint/2010/main" val="19736605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ass And Wild Flowers Border Stock Photo - Download Image Now - Dandelion,  White Background, Daisy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2194" y="3652910"/>
            <a:ext cx="6609806" cy="320509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rass And Wild Flowers Border Stock Photo - Download Image Now - Dandelion,  White Background, Daisy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52911"/>
            <a:ext cx="6609806" cy="32050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375954" y="1766798"/>
            <a:ext cx="9144000" cy="2387600"/>
          </a:xfrm>
        </p:spPr>
        <p:txBody>
          <a:bodyPr>
            <a:normAutofit fontScale="90000"/>
          </a:bodyPr>
          <a:lstStyle/>
          <a:p>
            <a:r>
              <a:rPr lang="en-GB" sz="10700" dirty="0" smtClean="0">
                <a:latin typeface="Algerian" panose="04020705040A02060702" pitchFamily="82" charset="0"/>
              </a:rPr>
              <a:t>EYFS</a:t>
            </a:r>
            <a:r>
              <a:rPr lang="en-GB" dirty="0" smtClean="0"/>
              <a:t/>
            </a:r>
            <a:br>
              <a:rPr lang="en-GB" dirty="0" smtClean="0"/>
            </a:br>
            <a:r>
              <a:rPr lang="en-GB" dirty="0" smtClean="0"/>
              <a:t>St John’s Catholic Primary School, Trowbridge</a:t>
            </a:r>
            <a:endParaRPr lang="en-GB" dirty="0"/>
          </a:p>
        </p:txBody>
      </p:sp>
    </p:spTree>
    <p:extLst>
      <p:ext uri="{BB962C8B-B14F-4D97-AF65-F5344CB8AC3E}">
        <p14:creationId xmlns:p14="http://schemas.microsoft.com/office/powerpoint/2010/main" val="241336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38696" y="2891245"/>
            <a:ext cx="6276703" cy="655729"/>
          </a:xfrm>
          <a:solidFill>
            <a:schemeClr val="bg1">
              <a:lumMod val="95000"/>
            </a:schemeClr>
          </a:solidFill>
        </p:spPr>
        <p:txBody>
          <a:bodyPr>
            <a:normAutofit lnSpcReduction="10000"/>
          </a:bodyPr>
          <a:lstStyle/>
          <a:p>
            <a:pPr marL="0" indent="0">
              <a:buNone/>
            </a:pPr>
            <a:r>
              <a:rPr lang="en-GB" sz="4400" b="1" dirty="0" smtClean="0">
                <a:latin typeface="Bradley Hand ITC" panose="03070402050302030203" pitchFamily="66" charset="0"/>
              </a:rPr>
              <a:t>What a wonderful start!</a:t>
            </a:r>
            <a:endParaRPr lang="en-GB" sz="4400" b="1" dirty="0">
              <a:latin typeface="Bradley Hand ITC" panose="03070402050302030203" pitchFamily="66" charset="0"/>
            </a:endParaRPr>
          </a:p>
        </p:txBody>
      </p:sp>
    </p:spTree>
    <p:extLst>
      <p:ext uri="{BB962C8B-B14F-4D97-AF65-F5344CB8AC3E}">
        <p14:creationId xmlns:p14="http://schemas.microsoft.com/office/powerpoint/2010/main" val="3067218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8640"/>
            <a:ext cx="10515600" cy="5628323"/>
          </a:xfrm>
        </p:spPr>
        <p:txBody>
          <a:bodyPr/>
          <a:lstStyle/>
          <a:p>
            <a:r>
              <a:rPr lang="en-GB" dirty="0" smtClean="0"/>
              <a:t>Share visual Learning Story</a:t>
            </a:r>
            <a:endParaRPr lang="en-GB" dirty="0"/>
          </a:p>
        </p:txBody>
      </p:sp>
      <p:pic>
        <p:nvPicPr>
          <p:cNvPr id="4" name="Picture 3"/>
          <p:cNvPicPr>
            <a:picLocks noChangeAspect="1"/>
          </p:cNvPicPr>
          <p:nvPr/>
        </p:nvPicPr>
        <p:blipFill rotWithShape="1">
          <a:blip r:embed="rId2"/>
          <a:srcRect l="16071" t="22730" r="16958" b="7689"/>
          <a:stretch/>
        </p:blipFill>
        <p:spPr>
          <a:xfrm>
            <a:off x="1680754" y="1236617"/>
            <a:ext cx="8830491" cy="5160676"/>
          </a:xfrm>
          <a:prstGeom prst="rect">
            <a:avLst/>
          </a:prstGeom>
        </p:spPr>
      </p:pic>
    </p:spTree>
    <p:extLst>
      <p:ext uri="{BB962C8B-B14F-4D97-AF65-F5344CB8AC3E}">
        <p14:creationId xmlns:p14="http://schemas.microsoft.com/office/powerpoint/2010/main" val="3052404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Full time attendance</a:t>
            </a:r>
            <a:endParaRPr lang="en-GB" dirty="0"/>
          </a:p>
        </p:txBody>
      </p:sp>
      <p:sp>
        <p:nvSpPr>
          <p:cNvPr id="3" name="Content Placeholder 2"/>
          <p:cNvSpPr>
            <a:spLocks noGrp="1"/>
          </p:cNvSpPr>
          <p:nvPr>
            <p:ph idx="1"/>
          </p:nvPr>
        </p:nvSpPr>
        <p:spPr/>
        <p:txBody>
          <a:bodyPr/>
          <a:lstStyle/>
          <a:p>
            <a:r>
              <a:rPr lang="en-GB" dirty="0" smtClean="0"/>
              <a:t>Timetable</a:t>
            </a:r>
          </a:p>
          <a:p>
            <a:r>
              <a:rPr lang="en-GB" dirty="0" smtClean="0"/>
              <a:t>PE –Monday afternoons and Thursday mornings</a:t>
            </a:r>
          </a:p>
          <a:p>
            <a:r>
              <a:rPr lang="en-GB" dirty="0" smtClean="0"/>
              <a:t>Forest Friday – Friday mornings</a:t>
            </a:r>
          </a:p>
        </p:txBody>
      </p:sp>
    </p:spTree>
    <p:extLst>
      <p:ext uri="{BB962C8B-B14F-4D97-AF65-F5344CB8AC3E}">
        <p14:creationId xmlns:p14="http://schemas.microsoft.com/office/powerpoint/2010/main" val="1167636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Contribution….</a:t>
            </a:r>
            <a:endParaRPr lang="en-GB" dirty="0"/>
          </a:p>
        </p:txBody>
      </p:sp>
      <p:sp>
        <p:nvSpPr>
          <p:cNvPr id="3" name="Content Placeholder 2"/>
          <p:cNvSpPr>
            <a:spLocks noGrp="1"/>
          </p:cNvSpPr>
          <p:nvPr>
            <p:ph idx="1"/>
          </p:nvPr>
        </p:nvSpPr>
        <p:spPr>
          <a:xfrm>
            <a:off x="148046" y="1463040"/>
            <a:ext cx="7175863" cy="4713923"/>
          </a:xfrm>
        </p:spPr>
        <p:txBody>
          <a:bodyPr/>
          <a:lstStyle/>
          <a:p>
            <a:r>
              <a:rPr lang="en-GB" dirty="0" smtClean="0"/>
              <a:t>Attendance</a:t>
            </a:r>
          </a:p>
          <a:p>
            <a:r>
              <a:rPr lang="en-GB" dirty="0" smtClean="0"/>
              <a:t>Read with your child daily</a:t>
            </a:r>
          </a:p>
          <a:p>
            <a:r>
              <a:rPr lang="en-GB" dirty="0" smtClean="0"/>
              <a:t>If possible complete the home learning projects termly and send in any work to celebrate!</a:t>
            </a:r>
          </a:p>
          <a:p>
            <a:r>
              <a:rPr lang="en-GB" dirty="0" smtClean="0"/>
              <a:t>Offer your experiences and/or knowledge of others countries, traditions, faiths, areas of work or any other area of expertise! </a:t>
            </a:r>
          </a:p>
          <a:p>
            <a:r>
              <a:rPr lang="en-GB" dirty="0" smtClean="0"/>
              <a:t>Support us by sending in photos to support the topics </a:t>
            </a:r>
            <a:endParaRPr lang="en-GB" dirty="0"/>
          </a:p>
        </p:txBody>
      </p:sp>
      <p:pic>
        <p:nvPicPr>
          <p:cNvPr id="5" name="Picture 4"/>
          <p:cNvPicPr>
            <a:picLocks noChangeAspect="1"/>
          </p:cNvPicPr>
          <p:nvPr/>
        </p:nvPicPr>
        <p:blipFill rotWithShape="1">
          <a:blip r:embed="rId2"/>
          <a:srcRect l="33461" t="21463" r="21026" b="33577"/>
          <a:stretch/>
        </p:blipFill>
        <p:spPr>
          <a:xfrm>
            <a:off x="6337749" y="365125"/>
            <a:ext cx="5706205" cy="3198690"/>
          </a:xfrm>
          <a:prstGeom prst="rect">
            <a:avLst/>
          </a:prstGeom>
        </p:spPr>
      </p:pic>
    </p:spTree>
    <p:extLst>
      <p:ext uri="{BB962C8B-B14F-4D97-AF65-F5344CB8AC3E}">
        <p14:creationId xmlns:p14="http://schemas.microsoft.com/office/powerpoint/2010/main" val="3310596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Pick up and Drop off</a:t>
            </a:r>
            <a:endParaRPr lang="en-GB" dirty="0"/>
          </a:p>
        </p:txBody>
      </p:sp>
      <p:sp>
        <p:nvSpPr>
          <p:cNvPr id="3" name="Content Placeholder 2"/>
          <p:cNvSpPr>
            <a:spLocks noGrp="1"/>
          </p:cNvSpPr>
          <p:nvPr>
            <p:ph idx="1"/>
          </p:nvPr>
        </p:nvSpPr>
        <p:spPr>
          <a:xfrm>
            <a:off x="455022" y="1625328"/>
            <a:ext cx="11615057" cy="2607038"/>
          </a:xfrm>
        </p:spPr>
        <p:txBody>
          <a:bodyPr>
            <a:normAutofit/>
          </a:bodyPr>
          <a:lstStyle/>
          <a:p>
            <a:r>
              <a:rPr lang="en-GB" dirty="0" smtClean="0"/>
              <a:t>8.40am - 8.45am Drop off at black gates</a:t>
            </a:r>
            <a:endParaRPr lang="en-GB" dirty="0"/>
          </a:p>
          <a:p>
            <a:r>
              <a:rPr lang="en-GB" dirty="0" smtClean="0"/>
              <a:t>3.15pm - Pick up – gates will open a few minutes before 3.15pm please come on to the FS Playground but when waiting please stay behind the grey concrete line running along the playground. Gates will be shut at 3.30pm</a:t>
            </a:r>
            <a:endParaRPr lang="en-GB" dirty="0"/>
          </a:p>
        </p:txBody>
      </p:sp>
      <p:pic>
        <p:nvPicPr>
          <p:cNvPr id="5" name="Picture 4"/>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25952" t="17553" r="25660" b="21003"/>
          <a:stretch/>
        </p:blipFill>
        <p:spPr>
          <a:xfrm>
            <a:off x="7619589" y="3343322"/>
            <a:ext cx="4279296" cy="3056640"/>
          </a:xfrm>
          <a:prstGeom prst="rect">
            <a:avLst/>
          </a:prstGeom>
        </p:spPr>
      </p:pic>
      <p:pic>
        <p:nvPicPr>
          <p:cNvPr id="6" name="Picture 5"/>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Lst>
          </a:blip>
          <a:srcRect l="26425" t="17096" r="26075" b="20108"/>
          <a:stretch/>
        </p:blipFill>
        <p:spPr>
          <a:xfrm>
            <a:off x="707921" y="3465870"/>
            <a:ext cx="4291782" cy="3191512"/>
          </a:xfrm>
          <a:prstGeom prst="rect">
            <a:avLst/>
          </a:prstGeom>
        </p:spPr>
      </p:pic>
      <p:cxnSp>
        <p:nvCxnSpPr>
          <p:cNvPr id="8" name="Straight Arrow Connector 7"/>
          <p:cNvCxnSpPr/>
          <p:nvPr/>
        </p:nvCxnSpPr>
        <p:spPr>
          <a:xfrm flipH="1">
            <a:off x="3578087" y="5722374"/>
            <a:ext cx="1598598" cy="45578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7235687" y="4717061"/>
            <a:ext cx="1704800" cy="260293"/>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1" name="Oval 10"/>
          <p:cNvSpPr/>
          <p:nvPr/>
        </p:nvSpPr>
        <p:spPr>
          <a:xfrm>
            <a:off x="8936610" y="4468634"/>
            <a:ext cx="2969444" cy="508720"/>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858517" y="4192529"/>
            <a:ext cx="1584091" cy="923330"/>
          </a:xfrm>
          <a:prstGeom prst="rect">
            <a:avLst/>
          </a:prstGeom>
          <a:noFill/>
        </p:spPr>
        <p:txBody>
          <a:bodyPr wrap="square" rtlCol="0">
            <a:spAutoFit/>
          </a:bodyPr>
          <a:lstStyle/>
          <a:p>
            <a:r>
              <a:rPr lang="en-GB" dirty="0" smtClean="0"/>
              <a:t>Blue circle shows area to wait in</a:t>
            </a:r>
            <a:endParaRPr lang="en-GB" dirty="0"/>
          </a:p>
        </p:txBody>
      </p:sp>
      <p:sp>
        <p:nvSpPr>
          <p:cNvPr id="14" name="TextBox 13"/>
          <p:cNvSpPr txBox="1"/>
          <p:nvPr/>
        </p:nvSpPr>
        <p:spPr>
          <a:xfrm>
            <a:off x="5154962" y="5375083"/>
            <a:ext cx="1866040" cy="923330"/>
          </a:xfrm>
          <a:prstGeom prst="rect">
            <a:avLst/>
          </a:prstGeom>
          <a:noFill/>
        </p:spPr>
        <p:txBody>
          <a:bodyPr wrap="square" rtlCol="0">
            <a:spAutoFit/>
          </a:bodyPr>
          <a:lstStyle/>
          <a:p>
            <a:r>
              <a:rPr lang="en-GB" dirty="0" smtClean="0"/>
              <a:t>Please stand behind the grey concrete line</a:t>
            </a:r>
            <a:endParaRPr lang="en-GB" dirty="0"/>
          </a:p>
        </p:txBody>
      </p:sp>
    </p:spTree>
    <p:extLst>
      <p:ext uri="{BB962C8B-B14F-4D97-AF65-F5344CB8AC3E}">
        <p14:creationId xmlns:p14="http://schemas.microsoft.com/office/powerpoint/2010/main" val="1517470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1775521" y="274278"/>
            <a:ext cx="3744415" cy="1512168"/>
          </a:xfrm>
          <a:prstGeom prst="rect">
            <a:avLst/>
          </a:prstGeom>
        </p:spPr>
      </p:pic>
      <p:sp>
        <p:nvSpPr>
          <p:cNvPr id="5" name="TextBox 4"/>
          <p:cNvSpPr txBox="1"/>
          <p:nvPr/>
        </p:nvSpPr>
        <p:spPr>
          <a:xfrm>
            <a:off x="5519936" y="261557"/>
            <a:ext cx="5040561" cy="1569660"/>
          </a:xfrm>
          <a:prstGeom prst="rect">
            <a:avLst/>
          </a:prstGeom>
          <a:noFill/>
        </p:spPr>
        <p:txBody>
          <a:bodyPr wrap="square" rtlCol="0">
            <a:spAutoFit/>
          </a:bodyPr>
          <a:lstStyle/>
          <a:p>
            <a:r>
              <a:rPr lang="en-GB" sz="2400" dirty="0"/>
              <a:t>If you would like support with your child’s attendance please contact</a:t>
            </a:r>
          </a:p>
          <a:p>
            <a:r>
              <a:rPr lang="en-GB" sz="2400" dirty="0"/>
              <a:t>Mrs O’Mahony, our Inclusion Lead, via the school office.</a:t>
            </a:r>
            <a:endParaRPr lang="en-GB" sz="240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7728" y="1773726"/>
            <a:ext cx="5403048" cy="4770533"/>
          </a:xfrm>
          <a:prstGeom prst="rect">
            <a:avLst/>
          </a:prstGeom>
        </p:spPr>
      </p:pic>
    </p:spTree>
    <p:extLst>
      <p:ext uri="{BB962C8B-B14F-4D97-AF65-F5344CB8AC3E}">
        <p14:creationId xmlns:p14="http://schemas.microsoft.com/office/powerpoint/2010/main" val="877108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3889" y="3068960"/>
            <a:ext cx="4446215" cy="1600200"/>
          </a:xfrm>
        </p:spPr>
        <p:txBody>
          <a:bodyPr>
            <a:normAutofit fontScale="90000"/>
          </a:bodyPr>
          <a:lstStyle/>
          <a:p>
            <a:pPr algn="ctr">
              <a:lnSpc>
                <a:spcPct val="106000"/>
              </a:lnSpc>
              <a:spcAft>
                <a:spcPts val="800"/>
              </a:spcAft>
            </a:pPr>
            <a:r>
              <a:rPr lang="en-GB" sz="3600" kern="1400" dirty="0">
                <a:solidFill>
                  <a:srgbClr val="000000"/>
                </a:solidFill>
                <a:latin typeface="Arial" panose="020B0604020202020204" pitchFamily="34" charset="0"/>
                <a:ea typeface="Times New Roman" panose="02020603050405020304" pitchFamily="18" charset="0"/>
              </a:rPr>
              <a:t/>
            </a:r>
            <a:br>
              <a:rPr lang="en-GB" sz="3600" kern="1400" dirty="0">
                <a:solidFill>
                  <a:srgbClr val="000000"/>
                </a:solidFill>
                <a:latin typeface="Arial" panose="020B0604020202020204" pitchFamily="34" charset="0"/>
                <a:ea typeface="Times New Roman" panose="02020603050405020304" pitchFamily="18" charset="0"/>
              </a:rPr>
            </a:br>
            <a:r>
              <a:rPr lang="en-GB" b="1" u="sng" kern="1400" dirty="0">
                <a:solidFill>
                  <a:srgbClr val="000000"/>
                </a:solidFill>
                <a:latin typeface="Arial" panose="020B0604020202020204" pitchFamily="34" charset="0"/>
                <a:ea typeface="Times New Roman" panose="02020603050405020304" pitchFamily="18" charset="0"/>
              </a:rPr>
              <a:t>School starts at 8.40am</a:t>
            </a:r>
            <a:r>
              <a:rPr lang="en-GB" kern="1400" dirty="0" smtClean="0">
                <a:solidFill>
                  <a:srgbClr val="000000"/>
                </a:solidFill>
                <a:latin typeface="Arial" panose="020B0604020202020204" pitchFamily="34" charset="0"/>
                <a:ea typeface="Times New Roman" panose="02020603050405020304" pitchFamily="18" charset="0"/>
              </a:rPr>
              <a:t>.</a:t>
            </a:r>
            <a:br>
              <a:rPr lang="en-GB" kern="1400" dirty="0" smtClean="0">
                <a:solidFill>
                  <a:srgbClr val="000000"/>
                </a:solidFill>
                <a:latin typeface="Arial" panose="020B0604020202020204" pitchFamily="34" charset="0"/>
                <a:ea typeface="Times New Roman" panose="02020603050405020304" pitchFamily="18" charset="0"/>
              </a:rPr>
            </a:br>
            <a:r>
              <a:rPr lang="en-GB" kern="1400" dirty="0">
                <a:solidFill>
                  <a:srgbClr val="000000"/>
                </a:solidFill>
                <a:latin typeface="Arial" panose="020B0604020202020204" pitchFamily="34" charset="0"/>
                <a:ea typeface="Times New Roman" panose="02020603050405020304" pitchFamily="18" charset="0"/>
              </a:rPr>
              <a:t/>
            </a:r>
            <a:br>
              <a:rPr lang="en-GB" kern="1400" dirty="0">
                <a:solidFill>
                  <a:srgbClr val="000000"/>
                </a:solidFill>
                <a:latin typeface="Arial" panose="020B0604020202020204" pitchFamily="34" charset="0"/>
                <a:ea typeface="Times New Roman" panose="02020603050405020304" pitchFamily="18" charset="0"/>
              </a:rPr>
            </a:br>
            <a:r>
              <a:rPr lang="en-GB" kern="1400" dirty="0">
                <a:solidFill>
                  <a:srgbClr val="000000"/>
                </a:solidFill>
                <a:latin typeface="Arial" panose="020B0604020202020204" pitchFamily="34" charset="0"/>
                <a:ea typeface="Times New Roman" panose="02020603050405020304" pitchFamily="18" charset="0"/>
              </a:rPr>
              <a:t>Children should be on the </a:t>
            </a:r>
            <a:r>
              <a:rPr lang="en-GB" kern="1400" dirty="0" smtClean="0">
                <a:solidFill>
                  <a:srgbClr val="000000"/>
                </a:solidFill>
                <a:latin typeface="Arial" panose="020B0604020202020204" pitchFamily="34" charset="0"/>
                <a:ea typeface="Times New Roman" panose="02020603050405020304" pitchFamily="18" charset="0"/>
              </a:rPr>
              <a:t>playground by 8.40am, ready to </a:t>
            </a:r>
            <a:r>
              <a:rPr lang="en-GB" kern="1400" smtClean="0">
                <a:solidFill>
                  <a:srgbClr val="000000"/>
                </a:solidFill>
                <a:latin typeface="Arial" panose="020B0604020202020204" pitchFamily="34" charset="0"/>
                <a:ea typeface="Times New Roman" panose="02020603050405020304" pitchFamily="18" charset="0"/>
              </a:rPr>
              <a:t>go into </a:t>
            </a:r>
            <a:r>
              <a:rPr lang="en-GB" kern="1400" dirty="0" smtClean="0">
                <a:solidFill>
                  <a:srgbClr val="000000"/>
                </a:solidFill>
                <a:latin typeface="Arial" panose="020B0604020202020204" pitchFamily="34" charset="0"/>
                <a:ea typeface="Times New Roman" panose="02020603050405020304" pitchFamily="18" charset="0"/>
              </a:rPr>
              <a:t>class. </a:t>
            </a:r>
            <a:r>
              <a:rPr lang="en-GB" kern="1400" dirty="0">
                <a:solidFill>
                  <a:srgbClr val="000000"/>
                </a:solidFill>
                <a:latin typeface="Arial" panose="020B0604020202020204" pitchFamily="34" charset="0"/>
                <a:ea typeface="Times New Roman" panose="02020603050405020304" pitchFamily="18" charset="0"/>
              </a:rPr>
              <a:t/>
            </a:r>
            <a:br>
              <a:rPr lang="en-GB" kern="1400" dirty="0">
                <a:solidFill>
                  <a:srgbClr val="000000"/>
                </a:solidFill>
                <a:latin typeface="Arial" panose="020B0604020202020204" pitchFamily="34" charset="0"/>
                <a:ea typeface="Times New Roman" panose="02020603050405020304" pitchFamily="18" charset="0"/>
              </a:rPr>
            </a:br>
            <a:r>
              <a:rPr lang="en-GB" kern="1400" dirty="0">
                <a:solidFill>
                  <a:srgbClr val="000000"/>
                </a:solidFill>
                <a:latin typeface="Arial" panose="020B0604020202020204" pitchFamily="34" charset="0"/>
                <a:ea typeface="Times New Roman" panose="02020603050405020304" pitchFamily="18" charset="0"/>
              </a:rPr>
              <a:t/>
            </a:r>
            <a:br>
              <a:rPr lang="en-GB" kern="1400" dirty="0">
                <a:solidFill>
                  <a:srgbClr val="000000"/>
                </a:solidFill>
                <a:latin typeface="Arial" panose="020B0604020202020204" pitchFamily="34" charset="0"/>
                <a:ea typeface="Times New Roman" panose="02020603050405020304" pitchFamily="18" charset="0"/>
              </a:rPr>
            </a:br>
            <a:r>
              <a:rPr lang="en-GB" kern="1400" dirty="0">
                <a:solidFill>
                  <a:srgbClr val="000000"/>
                </a:solidFill>
                <a:latin typeface="Arial" panose="020B0604020202020204" pitchFamily="34" charset="0"/>
                <a:ea typeface="Times New Roman" panose="02020603050405020304" pitchFamily="18" charset="0"/>
              </a:rPr>
              <a:t>We would like to remind you that if your child arrives late to school, an adult MUST accompany them to the school office and fill in one of these slips. </a:t>
            </a:r>
            <a:r>
              <a:rPr lang="en-GB" sz="1400" kern="1400" dirty="0">
                <a:solidFill>
                  <a:srgbClr val="000000"/>
                </a:solidFill>
                <a:latin typeface="Times New Roman" panose="02020603050405020304" pitchFamily="18" charset="0"/>
                <a:ea typeface="Times New Roman" panose="02020603050405020304" pitchFamily="18" charset="0"/>
              </a:rPr>
              <a:t/>
            </a:r>
            <a:br>
              <a:rPr lang="en-GB" sz="1400" kern="1400" dirty="0">
                <a:solidFill>
                  <a:srgbClr val="000000"/>
                </a:solidFill>
                <a:latin typeface="Times New Roman" panose="02020603050405020304" pitchFamily="18" charset="0"/>
                <a:ea typeface="Times New Roman" panose="02020603050405020304" pitchFamily="18" charset="0"/>
              </a:rPr>
            </a:b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02519" y="188641"/>
            <a:ext cx="3727303" cy="6422991"/>
          </a:xfrm>
        </p:spPr>
      </p:pic>
      <p:sp>
        <p:nvSpPr>
          <p:cNvPr id="6" name="Rectangle 5"/>
          <p:cNvSpPr/>
          <p:nvPr/>
        </p:nvSpPr>
        <p:spPr>
          <a:xfrm>
            <a:off x="1990996" y="4884555"/>
            <a:ext cx="4572000" cy="1727076"/>
          </a:xfrm>
          <a:prstGeom prst="rect">
            <a:avLst/>
          </a:prstGeom>
        </p:spPr>
        <p:txBody>
          <a:bodyPr>
            <a:spAutoFit/>
          </a:bodyPr>
          <a:lstStyle/>
          <a:p>
            <a:pPr lvl="0" algn="ctr"/>
            <a:r>
              <a:rPr lang="en-GB" sz="1200" b="1" u="sng" kern="1400" dirty="0">
                <a:solidFill>
                  <a:srgbClr val="000000"/>
                </a:solidFill>
                <a:latin typeface="Times New Roman" panose="02020603050405020304" pitchFamily="18" charset="0"/>
                <a:ea typeface="Times New Roman" panose="02020603050405020304" pitchFamily="18" charset="0"/>
              </a:rPr>
              <a:t>Late Slip – to be completed by the parent/carer</a:t>
            </a:r>
            <a:endParaRPr lang="en-GB" sz="1200" kern="1400" dirty="0">
              <a:solidFill>
                <a:srgbClr val="000000"/>
              </a:solidFill>
              <a:latin typeface="Times New Roman" panose="02020603050405020304" pitchFamily="18" charset="0"/>
              <a:ea typeface="Times New Roman" panose="02020603050405020304" pitchFamily="18" charset="0"/>
            </a:endParaRPr>
          </a:p>
          <a:p>
            <a:pPr lvl="0" algn="ctr"/>
            <a:r>
              <a:rPr lang="en-GB" sz="1200" b="1" kern="1400" dirty="0">
                <a:solidFill>
                  <a:srgbClr val="000000"/>
                </a:solidFill>
                <a:latin typeface="Times New Roman" panose="02020603050405020304" pitchFamily="18" charset="0"/>
                <a:ea typeface="Times New Roman" panose="02020603050405020304" pitchFamily="18" charset="0"/>
              </a:rPr>
              <a:t> </a:t>
            </a:r>
            <a:endParaRPr lang="en-GB" sz="1200" kern="1400" dirty="0">
              <a:solidFill>
                <a:srgbClr val="000000"/>
              </a:solidFill>
              <a:latin typeface="Times New Roman" panose="02020603050405020304" pitchFamily="18" charset="0"/>
              <a:ea typeface="Times New Roman" panose="02020603050405020304" pitchFamily="18" charset="0"/>
            </a:endParaRPr>
          </a:p>
          <a:p>
            <a:pPr lvl="0"/>
            <a:r>
              <a:rPr lang="en-GB" sz="1200" b="1" kern="1400" dirty="0">
                <a:solidFill>
                  <a:srgbClr val="000000"/>
                </a:solidFill>
                <a:latin typeface="Times New Roman" panose="02020603050405020304" pitchFamily="18" charset="0"/>
                <a:ea typeface="Times New Roman" panose="02020603050405020304" pitchFamily="18" charset="0"/>
              </a:rPr>
              <a:t>Name of Child: _______________________Class:___</a:t>
            </a:r>
            <a:endParaRPr lang="en-GB" sz="1200" kern="1400" dirty="0">
              <a:solidFill>
                <a:srgbClr val="000000"/>
              </a:solidFill>
              <a:latin typeface="Times New Roman" panose="02020603050405020304" pitchFamily="18" charset="0"/>
              <a:ea typeface="Times New Roman" panose="02020603050405020304" pitchFamily="18" charset="0"/>
            </a:endParaRPr>
          </a:p>
          <a:p>
            <a:pPr>
              <a:tabLst>
                <a:tab pos="1888490" algn="l"/>
              </a:tabLst>
            </a:pPr>
            <a:r>
              <a:rPr lang="en-GB" sz="1200" b="1" kern="1400" dirty="0">
                <a:solidFill>
                  <a:srgbClr val="000000"/>
                </a:solidFill>
                <a:latin typeface="Times New Roman" panose="02020603050405020304" pitchFamily="18" charset="0"/>
                <a:ea typeface="Times New Roman" panose="02020603050405020304" pitchFamily="18" charset="0"/>
              </a:rPr>
              <a:t> </a:t>
            </a:r>
            <a:endParaRPr lang="en-GB" sz="1200" kern="1400" dirty="0">
              <a:solidFill>
                <a:srgbClr val="000000"/>
              </a:solidFill>
              <a:latin typeface="Times New Roman" panose="02020603050405020304" pitchFamily="18" charset="0"/>
              <a:ea typeface="Times New Roman" panose="02020603050405020304" pitchFamily="18" charset="0"/>
            </a:endParaRPr>
          </a:p>
          <a:p>
            <a:pPr>
              <a:tabLst>
                <a:tab pos="1888490" algn="l"/>
              </a:tabLst>
            </a:pPr>
            <a:r>
              <a:rPr lang="en-GB" sz="1200" b="1" kern="1400" dirty="0">
                <a:solidFill>
                  <a:srgbClr val="000000"/>
                </a:solidFill>
                <a:latin typeface="Times New Roman" panose="02020603050405020304" pitchFamily="18" charset="0"/>
                <a:ea typeface="Times New Roman" panose="02020603050405020304" pitchFamily="18" charset="0"/>
              </a:rPr>
              <a:t>Date: ___/___/23   Time:_________ Signed: </a:t>
            </a:r>
            <a:r>
              <a:rPr lang="en-GB" sz="1200" b="1" kern="1400" dirty="0">
                <a:solidFill>
                  <a:srgbClr val="000000"/>
                </a:solidFill>
                <a:latin typeface="Times New Roman" panose="02020603050405020304" pitchFamily="18" charset="0"/>
                <a:ea typeface="Times New Roman" panose="02020603050405020304" pitchFamily="18" charset="0"/>
              </a:rPr>
              <a:t>___________</a:t>
            </a:r>
            <a:endParaRPr lang="en-GB" sz="1200" kern="1400" dirty="0">
              <a:solidFill>
                <a:srgbClr val="000000"/>
              </a:solidFill>
              <a:latin typeface="Times New Roman" panose="02020603050405020304" pitchFamily="18" charset="0"/>
              <a:ea typeface="Times New Roman" panose="02020603050405020304" pitchFamily="18" charset="0"/>
            </a:endParaRPr>
          </a:p>
          <a:p>
            <a:pPr>
              <a:tabLst>
                <a:tab pos="1888490" algn="l"/>
              </a:tabLst>
            </a:pPr>
            <a:r>
              <a:rPr lang="en-GB" sz="1200" b="1" kern="1400" dirty="0">
                <a:solidFill>
                  <a:srgbClr val="000000"/>
                </a:solidFill>
                <a:latin typeface="Times New Roman" panose="02020603050405020304" pitchFamily="18" charset="0"/>
                <a:ea typeface="Times New Roman" panose="02020603050405020304" pitchFamily="18" charset="0"/>
              </a:rPr>
              <a:t> </a:t>
            </a:r>
            <a:endParaRPr lang="en-GB" sz="1200" kern="1400" dirty="0">
              <a:solidFill>
                <a:srgbClr val="000000"/>
              </a:solidFill>
              <a:latin typeface="Times New Roman" panose="02020603050405020304" pitchFamily="18" charset="0"/>
              <a:ea typeface="Times New Roman" panose="02020603050405020304" pitchFamily="18" charset="0"/>
            </a:endParaRPr>
          </a:p>
          <a:p>
            <a:pPr>
              <a:lnSpc>
                <a:spcPct val="106000"/>
              </a:lnSpc>
              <a:spcAft>
                <a:spcPts val="800"/>
              </a:spcAft>
            </a:pPr>
            <a:r>
              <a:rPr lang="en-GB" sz="1200" b="1" kern="1400" dirty="0">
                <a:solidFill>
                  <a:srgbClr val="000000"/>
                </a:solidFill>
                <a:latin typeface="Times New Roman" panose="02020603050405020304" pitchFamily="18" charset="0"/>
                <a:ea typeface="Times New Roman" panose="02020603050405020304" pitchFamily="18" charset="0"/>
              </a:rPr>
              <a:t>Reason for being late to school</a:t>
            </a:r>
            <a:r>
              <a:rPr lang="en-GB" sz="1200" b="1" kern="1400" dirty="0">
                <a:solidFill>
                  <a:srgbClr val="000000"/>
                </a:solidFill>
                <a:latin typeface="Times New Roman" panose="02020603050405020304" pitchFamily="18" charset="0"/>
                <a:ea typeface="Times New Roman" panose="02020603050405020304" pitchFamily="18" charset="0"/>
              </a:rPr>
              <a:t>:</a:t>
            </a:r>
            <a:r>
              <a:rPr lang="en-GB" sz="1200" kern="1400" dirty="0">
                <a:solidFill>
                  <a:srgbClr val="000000"/>
                </a:solidFill>
                <a:latin typeface="Times New Roman" panose="02020603050405020304" pitchFamily="18" charset="0"/>
                <a:ea typeface="Times New Roman" panose="02020603050405020304" pitchFamily="18" charset="0"/>
              </a:rPr>
              <a:t>_____________________</a:t>
            </a:r>
            <a:endParaRPr lang="en-GB" sz="1200" kern="1400" dirty="0">
              <a:solidFill>
                <a:srgbClr val="000000"/>
              </a:solidFill>
              <a:latin typeface="Times New Roman" panose="02020603050405020304" pitchFamily="18" charset="0"/>
              <a:ea typeface="Times New Roman" panose="02020603050405020304" pitchFamily="18" charset="0"/>
            </a:endParaRPr>
          </a:p>
          <a:p>
            <a:pPr>
              <a:lnSpc>
                <a:spcPct val="106000"/>
              </a:lnSpc>
              <a:spcAft>
                <a:spcPts val="800"/>
              </a:spcAft>
            </a:pPr>
            <a:r>
              <a:rPr lang="en-GB" sz="1400" kern="1400" dirty="0">
                <a:solidFill>
                  <a:srgbClr val="000000"/>
                </a:solidFill>
                <a:latin typeface="Times New Roman" panose="02020603050405020304" pitchFamily="18" charset="0"/>
                <a:ea typeface="Times New Roman" panose="02020603050405020304" pitchFamily="18" charset="0"/>
              </a:rPr>
              <a:t> </a:t>
            </a:r>
            <a:endParaRPr lang="en-GB" sz="1000" kern="14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20066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Uniform expectations </a:t>
            </a:r>
            <a:endParaRPr lang="en-GB" dirty="0"/>
          </a:p>
        </p:txBody>
      </p:sp>
      <p:sp>
        <p:nvSpPr>
          <p:cNvPr id="3" name="Content Placeholder 2"/>
          <p:cNvSpPr>
            <a:spLocks noGrp="1"/>
          </p:cNvSpPr>
          <p:nvPr>
            <p:ph idx="1"/>
          </p:nvPr>
        </p:nvSpPr>
        <p:spPr/>
        <p:txBody>
          <a:bodyPr/>
          <a:lstStyle/>
          <a:p>
            <a:r>
              <a:rPr lang="en-GB" dirty="0" smtClean="0"/>
              <a:t>Named uniform – even shoes and socks!</a:t>
            </a:r>
          </a:p>
          <a:p>
            <a:r>
              <a:rPr lang="en-GB" dirty="0" smtClean="0"/>
              <a:t>Trainers</a:t>
            </a:r>
          </a:p>
          <a:p>
            <a:r>
              <a:rPr lang="en-GB" dirty="0" smtClean="0"/>
              <a:t>Welly boots</a:t>
            </a:r>
          </a:p>
          <a:p>
            <a:r>
              <a:rPr lang="en-GB" dirty="0" smtClean="0"/>
              <a:t>PE kit</a:t>
            </a:r>
          </a:p>
          <a:p>
            <a:r>
              <a:rPr lang="en-GB" dirty="0" smtClean="0"/>
              <a:t>Rain coats</a:t>
            </a:r>
          </a:p>
          <a:p>
            <a:r>
              <a:rPr lang="en-GB" dirty="0" smtClean="0"/>
              <a:t>Hair accessories   </a:t>
            </a:r>
            <a:endParaRPr lang="en-GB" dirty="0"/>
          </a:p>
        </p:txBody>
      </p:sp>
    </p:spTree>
    <p:extLst>
      <p:ext uri="{BB962C8B-B14F-4D97-AF65-F5344CB8AC3E}">
        <p14:creationId xmlns:p14="http://schemas.microsoft.com/office/powerpoint/2010/main" val="3301192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Coming up…</a:t>
            </a:r>
            <a:endParaRPr lang="en-GB" dirty="0"/>
          </a:p>
        </p:txBody>
      </p:sp>
      <p:sp>
        <p:nvSpPr>
          <p:cNvPr id="3" name="Content Placeholder 2"/>
          <p:cNvSpPr>
            <a:spLocks noGrp="1"/>
          </p:cNvSpPr>
          <p:nvPr>
            <p:ph idx="1"/>
          </p:nvPr>
        </p:nvSpPr>
        <p:spPr/>
        <p:txBody>
          <a:bodyPr>
            <a:normAutofit/>
          </a:bodyPr>
          <a:lstStyle/>
          <a:p>
            <a:r>
              <a:rPr lang="en-GB" dirty="0" smtClean="0"/>
              <a:t>Thursday 19</a:t>
            </a:r>
            <a:r>
              <a:rPr lang="en-GB" baseline="30000" dirty="0" smtClean="0"/>
              <a:t>th</a:t>
            </a:r>
            <a:r>
              <a:rPr lang="en-GB" dirty="0" smtClean="0"/>
              <a:t> September – Phonics workshop 12.15pm – 13.00pm</a:t>
            </a:r>
          </a:p>
          <a:p>
            <a:r>
              <a:rPr lang="en-GB" dirty="0" smtClean="0"/>
              <a:t>Friday </a:t>
            </a:r>
            <a:r>
              <a:rPr lang="en-GB" dirty="0" smtClean="0"/>
              <a:t>20</a:t>
            </a:r>
            <a:r>
              <a:rPr lang="en-GB" baseline="30000" dirty="0" smtClean="0"/>
              <a:t>th</a:t>
            </a:r>
            <a:r>
              <a:rPr lang="en-GB" dirty="0" smtClean="0"/>
              <a:t> September – coffee morning </a:t>
            </a:r>
            <a:endParaRPr lang="en-GB" dirty="0" smtClean="0"/>
          </a:p>
          <a:p>
            <a:r>
              <a:rPr lang="en-GB" dirty="0" smtClean="0"/>
              <a:t>Friday 20</a:t>
            </a:r>
            <a:r>
              <a:rPr lang="en-GB" baseline="30000" dirty="0" smtClean="0"/>
              <a:t>th</a:t>
            </a:r>
            <a:r>
              <a:rPr lang="en-GB" dirty="0" smtClean="0"/>
              <a:t> September – Stay and play for 2025-2026 starters 2pm-3pm</a:t>
            </a:r>
            <a:endParaRPr lang="en-GB" dirty="0" smtClean="0"/>
          </a:p>
          <a:p>
            <a:r>
              <a:rPr lang="en-GB" dirty="0" smtClean="0"/>
              <a:t>Sunday </a:t>
            </a:r>
            <a:r>
              <a:rPr lang="en-GB" dirty="0" smtClean="0"/>
              <a:t>13</a:t>
            </a:r>
            <a:r>
              <a:rPr lang="en-GB" baseline="30000" dirty="0" smtClean="0"/>
              <a:t>th</a:t>
            </a:r>
            <a:r>
              <a:rPr lang="en-GB" dirty="0" smtClean="0"/>
              <a:t> October – children’s Mass 10.30am St John’s Church</a:t>
            </a:r>
          </a:p>
          <a:p>
            <a:r>
              <a:rPr lang="en-GB" dirty="0" smtClean="0"/>
              <a:t>Thursday 17</a:t>
            </a:r>
            <a:r>
              <a:rPr lang="en-GB" baseline="30000" dirty="0" smtClean="0"/>
              <a:t>th</a:t>
            </a:r>
            <a:r>
              <a:rPr lang="en-GB" dirty="0" smtClean="0"/>
              <a:t> October – 3.30pm – 6.00pm parents evening</a:t>
            </a:r>
          </a:p>
          <a:p>
            <a:r>
              <a:rPr lang="en-GB" dirty="0" smtClean="0"/>
              <a:t>Tuesday 22</a:t>
            </a:r>
            <a:r>
              <a:rPr lang="en-GB" baseline="30000" dirty="0" smtClean="0"/>
              <a:t>nd</a:t>
            </a:r>
            <a:r>
              <a:rPr lang="en-GB" dirty="0" smtClean="0"/>
              <a:t> October – 3.30pm – 6.00pm parents evening</a:t>
            </a:r>
          </a:p>
          <a:p>
            <a:r>
              <a:rPr lang="en-GB" dirty="0" smtClean="0"/>
              <a:t>Thursday 14</a:t>
            </a:r>
            <a:r>
              <a:rPr lang="en-GB" baseline="30000" dirty="0" smtClean="0"/>
              <a:t>th</a:t>
            </a:r>
            <a:r>
              <a:rPr lang="en-GB" dirty="0" smtClean="0"/>
              <a:t> November – Welcome Service  9.05am</a:t>
            </a:r>
          </a:p>
          <a:p>
            <a:endParaRPr lang="en-GB" dirty="0"/>
          </a:p>
        </p:txBody>
      </p:sp>
    </p:spTree>
    <p:extLst>
      <p:ext uri="{BB962C8B-B14F-4D97-AF65-F5344CB8AC3E}">
        <p14:creationId xmlns:p14="http://schemas.microsoft.com/office/powerpoint/2010/main" val="20603878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360</Words>
  <Application>Microsoft Office PowerPoint</Application>
  <PresentationFormat>Widescreen</PresentationFormat>
  <Paragraphs>44</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Algerian</vt:lpstr>
      <vt:lpstr>Arial</vt:lpstr>
      <vt:lpstr>Bradley Hand ITC</vt:lpstr>
      <vt:lpstr>Calibri</vt:lpstr>
      <vt:lpstr>Calibri Light</vt:lpstr>
      <vt:lpstr>Times New Roman</vt:lpstr>
      <vt:lpstr>Office Theme</vt:lpstr>
      <vt:lpstr>EYFS St John’s Catholic Primary School, Trowbridge</vt:lpstr>
      <vt:lpstr>PowerPoint Presentation</vt:lpstr>
      <vt:lpstr>PowerPoint Presentation</vt:lpstr>
      <vt:lpstr>Full time attendance</vt:lpstr>
      <vt:lpstr>Your Contribution….</vt:lpstr>
      <vt:lpstr>Pick up and Drop off</vt:lpstr>
      <vt:lpstr>PowerPoint Presentation</vt:lpstr>
      <vt:lpstr> School starts at 8.40am.  Children should be on the playground by 8.40am, ready to go into class.   We would like to remind you that if your child arrives late to school, an adult MUST accompany them to the school office and fill in one of these slips.  </vt:lpstr>
      <vt:lpstr>Uniform expectations </vt:lpstr>
      <vt:lpstr>Coming up…</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Imogen OMahony</dc:creator>
  <cp:lastModifiedBy>Imogen OMahony</cp:lastModifiedBy>
  <cp:revision>16</cp:revision>
  <dcterms:created xsi:type="dcterms:W3CDTF">2022-09-06T12:30:21Z</dcterms:created>
  <dcterms:modified xsi:type="dcterms:W3CDTF">2024-09-10T14:04:28Z</dcterms:modified>
</cp:coreProperties>
</file>