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253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39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131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74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8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03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38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375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3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671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24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32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61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293027"/>
              </p:ext>
            </p:extLst>
          </p:nvPr>
        </p:nvGraphicFramePr>
        <p:xfrm>
          <a:off x="275613" y="388407"/>
          <a:ext cx="6313723" cy="805371"/>
        </p:xfrm>
        <a:graphic>
          <a:graphicData uri="http://schemas.openxmlformats.org/drawingml/2006/table">
            <a:tbl>
              <a:tblPr firstRow="1" firstCol="1" bandRow="1"/>
              <a:tblGrid>
                <a:gridCol w="21043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43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50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 John’s Catholic Primary School</a:t>
                      </a:r>
                      <a:endParaRPr lang="en-GB" sz="1100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30830" algn="l"/>
                        </a:tabLst>
                      </a:pPr>
                      <a:r>
                        <a:rPr lang="en-GB" sz="1200" b="1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Catholic Social Teaching: </a:t>
                      </a:r>
                      <a:r>
                        <a:rPr lang="en-GB" sz="1100" b="1" baseline="0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Family and community</a:t>
                      </a:r>
                      <a:endParaRPr lang="en-GB" sz="1100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 How </a:t>
                      </a:r>
                      <a:r>
                        <a:rPr lang="en-GB" sz="1200" b="1" dirty="0" smtClean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</a:t>
                      </a:r>
                      <a:r>
                        <a:rPr lang="en-GB" sz="1200" b="1" baseline="0" dirty="0" smtClean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 </a:t>
                      </a:r>
                      <a:r>
                        <a:rPr lang="en-GB" sz="1200" b="1" dirty="0" smtClean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Unique</a:t>
                      </a:r>
                      <a:r>
                        <a:rPr lang="en-GB" sz="1200" b="1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  <a:endParaRPr lang="en-GB" sz="1100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group:</a:t>
                      </a:r>
                      <a:endParaRPr lang="en-GB" sz="1100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smtClean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EYFS</a:t>
                      </a:r>
                      <a:endParaRPr lang="en-GB" sz="1100" b="1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area: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UTW</a:t>
                      </a:r>
                      <a:endParaRPr lang="en-GB" sz="1100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67382"/>
              </p:ext>
            </p:extLst>
          </p:nvPr>
        </p:nvGraphicFramePr>
        <p:xfrm>
          <a:off x="4329919" y="1463958"/>
          <a:ext cx="2227729" cy="7632640"/>
        </p:xfrm>
        <a:graphic>
          <a:graphicData uri="http://schemas.openxmlformats.org/drawingml/2006/table">
            <a:tbl>
              <a:tblPr firstRow="1" firstCol="1" bandRow="1"/>
              <a:tblGrid>
                <a:gridCol w="22277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97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Vocabulary</a:t>
                      </a:r>
                      <a:endParaRPr lang="en-GB" sz="1100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922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Community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098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CW Cursive Writing 14" panose="03050602040000000000"/>
                        </a:rPr>
                        <a:t>Church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CW Cursive Writing 14" panose="0305060204000000000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tx1"/>
                        </a:solidFill>
                        <a:latin typeface="CCW Cursive Writing 14" panose="0305060204000000000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tx1"/>
                        </a:solidFill>
                        <a:latin typeface="CCW Cursive Writing 14" panose="0305060204000000000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40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CW Cursive Writing 14" panose="0305060204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Town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857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Feelings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2420989"/>
                  </a:ext>
                </a:extLst>
              </a:tr>
              <a:tr h="11390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Emotions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938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Unique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159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God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5588589"/>
                  </a:ext>
                </a:extLst>
              </a:tr>
              <a:tr h="114003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Dignity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CW Cursive Writing 14" panose="0305060204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7285789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2382749"/>
              </p:ext>
            </p:extLst>
          </p:nvPr>
        </p:nvGraphicFramePr>
        <p:xfrm>
          <a:off x="274794" y="1463958"/>
          <a:ext cx="3908517" cy="1356193"/>
        </p:xfrm>
        <a:graphic>
          <a:graphicData uri="http://schemas.openxmlformats.org/drawingml/2006/table">
            <a:tbl>
              <a:tblPr firstRow="1" firstCol="1" bandRow="1"/>
              <a:tblGrid>
                <a:gridCol w="3908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36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</a:t>
                      </a:r>
                      <a:r>
                        <a:rPr lang="en-GB" sz="1200" b="1" baseline="0" dirty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will we use this knowledge to do</a:t>
                      </a:r>
                      <a:endParaRPr lang="en-GB" sz="1100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36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Understand our 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feelings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and 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emotions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Discover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makes you 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unique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?</a:t>
                      </a: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Think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about our 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families</a:t>
                      </a: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Recognise the 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communities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we belong 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to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E7DFCC3-AC02-405C-97F7-1E4AFBDA31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015374"/>
              </p:ext>
            </p:extLst>
          </p:nvPr>
        </p:nvGraphicFramePr>
        <p:xfrm>
          <a:off x="274794" y="2936286"/>
          <a:ext cx="3918908" cy="23268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8908">
                  <a:extLst>
                    <a:ext uri="{9D8B030D-6E8A-4147-A177-3AD203B41FA5}">
                      <a16:colId xmlns:a16="http://schemas.microsoft.com/office/drawing/2014/main" val="1854919532"/>
                    </a:ext>
                  </a:extLst>
                </a:gridCol>
              </a:tblGrid>
              <a:tr h="32861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Things to talk about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272141"/>
                  </a:ext>
                </a:extLst>
              </a:tr>
              <a:tr h="18898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makes 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you unique?</a:t>
                      </a:r>
                      <a:endParaRPr lang="en-GB" sz="1200" b="0" baseline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2446833"/>
                  </a:ext>
                </a:extLst>
              </a:tr>
              <a:tr h="33960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baseline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gifts 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has </a:t>
                      </a:r>
                      <a:r>
                        <a:rPr lang="en-GB" sz="1200" b="1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God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given you?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9128298"/>
                  </a:ext>
                </a:extLst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Tell me about your family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8998688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Where do you live?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468961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</a:t>
                      </a:r>
                      <a:r>
                        <a:rPr lang="en-GB" sz="1200" b="1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communities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are you part of?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8653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Where can you go in 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Trowbridge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?</a:t>
                      </a:r>
                      <a:endParaRPr lang="en-GB" sz="1800" b="1" baseline="0" dirty="0">
                        <a:solidFill>
                          <a:schemeClr val="lt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208099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5B203871-6671-4DC5-9653-1040F47A3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538573"/>
              </p:ext>
            </p:extLst>
          </p:nvPr>
        </p:nvGraphicFramePr>
        <p:xfrm>
          <a:off x="264402" y="5393585"/>
          <a:ext cx="3918909" cy="2960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8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289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What I will know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313420"/>
                  </a:ext>
                </a:extLst>
              </a:tr>
              <a:tr h="431563">
                <a:tc>
                  <a:txBody>
                    <a:bodyPr/>
                    <a:lstStyle/>
                    <a:p>
                      <a:pPr algn="ctr"/>
                      <a:r>
                        <a:rPr lang="en-GB" sz="1200" b="1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God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made us 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unique 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- </a:t>
                      </a:r>
                      <a:r>
                        <a:rPr lang="en-GB" sz="1200" b="1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God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created us to be 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unique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. You 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are a masterpiece! There is not 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another 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person like you.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774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Emotion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- 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An 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emotion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 is a person's inner 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feeling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. Some examples of 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emotions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 are anger, fear, joy and guilt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56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Town 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- 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A 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town is a place</a:t>
                      </a:r>
                      <a:r>
                        <a:rPr lang="en-GB" sz="1200" b="0" i="0" kern="1200" baseline="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 where people live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. Towns are generally larger than villages but smaller than cities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73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Community 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- 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 group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of people that share something in common.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26" name="Picture 2" descr="The Emotions We Feel May Shape What We See – Association for ...">
            <a:extLst>
              <a:ext uri="{FF2B5EF4-FFF2-40B4-BE49-F238E27FC236}">
                <a16:creationId xmlns:a16="http://schemas.microsoft.com/office/drawing/2014/main" id="{B4C799A8-937A-449F-B798-0AFBD68A8D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61" b="20789"/>
          <a:stretch/>
        </p:blipFill>
        <p:spPr bwMode="auto">
          <a:xfrm>
            <a:off x="5032879" y="4799687"/>
            <a:ext cx="1367712" cy="46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nowflake selection. Collection of unique snowflake designs.">
            <a:extLst>
              <a:ext uri="{FF2B5EF4-FFF2-40B4-BE49-F238E27FC236}">
                <a16:creationId xmlns:a16="http://schemas.microsoft.com/office/drawing/2014/main" id="{E1CDABF6-77DE-4F3D-B4C0-97C62915D0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87" b="7325"/>
          <a:stretch/>
        </p:blipFill>
        <p:spPr bwMode="auto">
          <a:xfrm>
            <a:off x="4900513" y="6662032"/>
            <a:ext cx="789148" cy="33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rowbridge could get slice of £675M to 'transform centre' and ...">
            <a:extLst>
              <a:ext uri="{FF2B5EF4-FFF2-40B4-BE49-F238E27FC236}">
                <a16:creationId xmlns:a16="http://schemas.microsoft.com/office/drawing/2014/main" id="{D73E1804-BF82-471E-A847-ACED12DC48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33"/>
          <a:stretch/>
        </p:blipFill>
        <p:spPr bwMode="auto">
          <a:xfrm>
            <a:off x="5303582" y="3889562"/>
            <a:ext cx="1058949" cy="58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illable Online st-johns-trowbridge wilts sch Admissions Policy ...">
            <a:extLst>
              <a:ext uri="{FF2B5EF4-FFF2-40B4-BE49-F238E27FC236}">
                <a16:creationId xmlns:a16="http://schemas.microsoft.com/office/drawing/2014/main" id="{A3EFF813-6B05-4148-8C5F-83CE306990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2" t="9871" r="12725" b="40994"/>
          <a:stretch/>
        </p:blipFill>
        <p:spPr bwMode="auto">
          <a:xfrm>
            <a:off x="5405586" y="1732984"/>
            <a:ext cx="775525" cy="7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he 6 Types of Basic Emotions">
            <a:extLst>
              <a:ext uri="{FF2B5EF4-FFF2-40B4-BE49-F238E27FC236}">
                <a16:creationId xmlns:a16="http://schemas.microsoft.com/office/drawing/2014/main" id="{B87BC442-65DC-4C52-BB12-CA36060BA8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1" t="10656" r="4232" b="4793"/>
          <a:stretch/>
        </p:blipFill>
        <p:spPr bwMode="auto">
          <a:xfrm>
            <a:off x="5244879" y="5599420"/>
            <a:ext cx="993156" cy="61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Snowflake selection. Collection of unique snowflake designs.">
            <a:extLst>
              <a:ext uri="{FF2B5EF4-FFF2-40B4-BE49-F238E27FC236}">
                <a16:creationId xmlns:a16="http://schemas.microsoft.com/office/drawing/2014/main" id="{3AE6CAE8-5D6E-40F4-8877-BC1B626F65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676"/>
          <a:stretch/>
        </p:blipFill>
        <p:spPr bwMode="auto">
          <a:xfrm>
            <a:off x="5689661" y="6662032"/>
            <a:ext cx="867987" cy="33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Taking Stock - Catholic Churches of England and Wale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843" y="2935011"/>
            <a:ext cx="1239688" cy="82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1738" y="7202736"/>
            <a:ext cx="1371673" cy="6858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11"/>
          <a:srcRect l="3023" r="3961"/>
          <a:stretch/>
        </p:blipFill>
        <p:spPr>
          <a:xfrm>
            <a:off x="5117731" y="8056919"/>
            <a:ext cx="1239688" cy="996827"/>
          </a:xfrm>
          <a:prstGeom prst="rect">
            <a:avLst/>
          </a:prstGeom>
        </p:spPr>
      </p:pic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264260"/>
              </p:ext>
            </p:extLst>
          </p:nvPr>
        </p:nvGraphicFramePr>
        <p:xfrm>
          <a:off x="244547" y="8482100"/>
          <a:ext cx="3908517" cy="603385"/>
        </p:xfrm>
        <a:graphic>
          <a:graphicData uri="http://schemas.openxmlformats.org/drawingml/2006/table">
            <a:tbl>
              <a:tblPr firstRow="1" firstCol="1" bandRow="1"/>
              <a:tblGrid>
                <a:gridCol w="3908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7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Kitchen Table Discussion</a:t>
                      </a:r>
                      <a:endParaRPr lang="en-GB" sz="1400" b="1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7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</a:t>
                      </a:r>
                      <a:r>
                        <a:rPr lang="en-GB" sz="1100" baseline="0" dirty="0" smtClean="0">
                          <a:effectLst/>
                          <a:latin typeface="XCCW Joined 14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activities do you enjoy doing together at home?</a:t>
                      </a:r>
                      <a:endParaRPr lang="en-GB" sz="1100" dirty="0">
                        <a:effectLst/>
                        <a:latin typeface="XCCW Joined 14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029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513</TotalTime>
  <Words>207</Words>
  <Application>Microsoft Office PowerPoint</Application>
  <PresentationFormat>A4 Paper (210x297 mm)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CCW Cursive Writing 14</vt:lpstr>
      <vt:lpstr>Times New Roman</vt:lpstr>
      <vt:lpstr>XCCW Joined 14a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Fallows</dc:creator>
  <cp:lastModifiedBy>Kim O'Rourke</cp:lastModifiedBy>
  <cp:revision>32</cp:revision>
  <dcterms:created xsi:type="dcterms:W3CDTF">2020-03-27T16:08:54Z</dcterms:created>
  <dcterms:modified xsi:type="dcterms:W3CDTF">2022-09-28T16:17:43Z</dcterms:modified>
</cp:coreProperties>
</file>