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56" r:id="rId2"/>
    <p:sldId id="267" r:id="rId3"/>
    <p:sldId id="272" r:id="rId4"/>
    <p:sldId id="263" r:id="rId5"/>
    <p:sldId id="271" r:id="rId6"/>
    <p:sldId id="270" r:id="rId7"/>
    <p:sldId id="266" r:id="rId8"/>
    <p:sldId id="268" r:id="rId9"/>
    <p:sldId id="269" r:id="rId10"/>
    <p:sldId id="259" r:id="rId11"/>
    <p:sldId id="261" r:id="rId12"/>
    <p:sldId id="257" r:id="rId13"/>
    <p:sldId id="262" r:id="rId14"/>
    <p:sldId id="260" r:id="rId1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6" autoAdjust="0"/>
    <p:restoredTop sz="81327" autoAdjust="0"/>
  </p:normalViewPr>
  <p:slideViewPr>
    <p:cSldViewPr snapToGrid="0">
      <p:cViewPr varScale="1">
        <p:scale>
          <a:sx n="67" d="100"/>
          <a:sy n="67" d="100"/>
        </p:scale>
        <p:origin x="129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B1A66A3B-0157-456E-AE80-4E2001EE2455}" type="datetimeFigureOut">
              <a:rPr lang="en-GB" smtClean="0"/>
              <a:t>11/02/2026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974F0F60-9A2C-4B15-AF3D-C7B17D71907B}" type="slidenum">
              <a:rPr lang="en-GB" smtClean="0"/>
              <a:t>‹#›</a:t>
            </a:fld>
            <a:endParaRPr lang="en-GB"/>
          </a:p>
        </p:txBody>
      </p:sp>
    </p:spTree>
    <p:extLst>
      <p:ext uri="{BB962C8B-B14F-4D97-AF65-F5344CB8AC3E}">
        <p14:creationId xmlns:p14="http://schemas.microsoft.com/office/powerpoint/2010/main" val="42023597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0D529FE3-3172-440F-B6A2-FA55059D8451}" type="datetimeFigureOut">
              <a:rPr lang="en-GB" smtClean="0"/>
              <a:t>11/02/2026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2B7F875D-7BE7-4CE3-B336-A49CAE84F161}" type="slidenum">
              <a:rPr lang="en-GB" smtClean="0"/>
              <a:t>‹#›</a:t>
            </a:fld>
            <a:endParaRPr lang="en-GB"/>
          </a:p>
        </p:txBody>
      </p:sp>
    </p:spTree>
    <p:extLst>
      <p:ext uri="{BB962C8B-B14F-4D97-AF65-F5344CB8AC3E}">
        <p14:creationId xmlns:p14="http://schemas.microsoft.com/office/powerpoint/2010/main" val="2118605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dirty="0"/>
              <a:t>Helping their brains work more efficiently.</a:t>
            </a:r>
          </a:p>
          <a:p>
            <a:r>
              <a:rPr lang="en-GB" b="1" dirty="0"/>
              <a:t>Two parts of brain – it’s a model…not physical.</a:t>
            </a:r>
            <a:r>
              <a:rPr lang="en-GB" b="1" baseline="0" dirty="0"/>
              <a:t> </a:t>
            </a:r>
          </a:p>
          <a:p>
            <a:r>
              <a:rPr lang="en-GB" b="1" dirty="0"/>
              <a:t>Working memory</a:t>
            </a:r>
            <a:r>
              <a:rPr lang="en-GB" dirty="0"/>
              <a:t> – limited, used to process new information</a:t>
            </a:r>
          </a:p>
          <a:p>
            <a:r>
              <a:rPr lang="en-GB" b="1" dirty="0"/>
              <a:t>Long-term memory</a:t>
            </a:r>
            <a:r>
              <a:rPr lang="en-GB" dirty="0"/>
              <a:t> – unlimited, can be recalled</a:t>
            </a:r>
          </a:p>
          <a:p>
            <a:endParaRPr lang="en-GB" dirty="0"/>
          </a:p>
          <a:p>
            <a:r>
              <a:rPr lang="en-GB" dirty="0"/>
              <a:t>During</a:t>
            </a:r>
            <a:r>
              <a:rPr lang="en-GB" baseline="0" dirty="0"/>
              <a:t> new maths learning, need to understand the context, read the question, think about which method to use, how to use the method etc. </a:t>
            </a:r>
          </a:p>
          <a:p>
            <a:r>
              <a:rPr lang="en-GB" dirty="0"/>
              <a:t>Working</a:t>
            </a:r>
            <a:r>
              <a:rPr lang="en-GB" baseline="0" dirty="0"/>
              <a:t> out times tables on top of this… overload! </a:t>
            </a:r>
          </a:p>
          <a:p>
            <a:endParaRPr lang="en-GB" baseline="0" dirty="0"/>
          </a:p>
          <a:p>
            <a:r>
              <a:rPr lang="en-GB" baseline="0" dirty="0"/>
              <a:t>AIM </a:t>
            </a:r>
            <a:r>
              <a:rPr lang="en-GB" baseline="0" dirty="0">
                <a:sym typeface="Wingdings" panose="05000000000000000000" pitchFamily="2" charset="2"/>
              </a:rPr>
              <a:t> get facts in long-term memory.</a:t>
            </a:r>
            <a:endParaRPr lang="en-GB" dirty="0"/>
          </a:p>
        </p:txBody>
      </p:sp>
      <p:sp>
        <p:nvSpPr>
          <p:cNvPr id="4" name="Slide Number Placeholder 3"/>
          <p:cNvSpPr>
            <a:spLocks noGrp="1"/>
          </p:cNvSpPr>
          <p:nvPr>
            <p:ph type="sldNum" sz="quarter" idx="10"/>
          </p:nvPr>
        </p:nvSpPr>
        <p:spPr/>
        <p:txBody>
          <a:bodyPr/>
          <a:lstStyle/>
          <a:p>
            <a:fld id="{2B7F875D-7BE7-4CE3-B336-A49CAE84F161}" type="slidenum">
              <a:rPr lang="en-GB" smtClean="0"/>
              <a:t>2</a:t>
            </a:fld>
            <a:endParaRPr lang="en-GB"/>
          </a:p>
        </p:txBody>
      </p:sp>
    </p:spTree>
    <p:extLst>
      <p:ext uri="{BB962C8B-B14F-4D97-AF65-F5344CB8AC3E}">
        <p14:creationId xmlns:p14="http://schemas.microsoft.com/office/powerpoint/2010/main" val="198655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36 key facts –</a:t>
            </a:r>
            <a:r>
              <a:rPr lang="en-GB" baseline="0" dirty="0"/>
              <a:t> prioritised up to 9 x 9</a:t>
            </a:r>
            <a:endParaRPr lang="en-GB" dirty="0"/>
          </a:p>
          <a:p>
            <a:r>
              <a:rPr lang="en-GB" dirty="0"/>
              <a:t>Taught over two</a:t>
            </a:r>
            <a:r>
              <a:rPr lang="en-GB" baseline="0" dirty="0"/>
              <a:t> years – 3 stages</a:t>
            </a:r>
          </a:p>
          <a:p>
            <a:endParaRPr lang="en-GB" dirty="0"/>
          </a:p>
        </p:txBody>
      </p:sp>
      <p:sp>
        <p:nvSpPr>
          <p:cNvPr id="4" name="Slide Number Placeholder 3"/>
          <p:cNvSpPr>
            <a:spLocks noGrp="1"/>
          </p:cNvSpPr>
          <p:nvPr>
            <p:ph type="sldNum" sz="quarter" idx="10"/>
          </p:nvPr>
        </p:nvSpPr>
        <p:spPr/>
        <p:txBody>
          <a:bodyPr/>
          <a:lstStyle/>
          <a:p>
            <a:fld id="{2B7F875D-7BE7-4CE3-B336-A49CAE84F161}" type="slidenum">
              <a:rPr lang="en-GB" smtClean="0"/>
              <a:t>4</a:t>
            </a:fld>
            <a:endParaRPr lang="en-GB"/>
          </a:p>
        </p:txBody>
      </p:sp>
    </p:spTree>
    <p:extLst>
      <p:ext uri="{BB962C8B-B14F-4D97-AF65-F5344CB8AC3E}">
        <p14:creationId xmlns:p14="http://schemas.microsoft.com/office/powerpoint/2010/main" val="4279221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Display</a:t>
            </a:r>
            <a:r>
              <a:rPr lang="en-GB" baseline="0" dirty="0"/>
              <a:t> – shows journey, shows not many facts to learn – reassuring </a:t>
            </a:r>
          </a:p>
          <a:p>
            <a:endParaRPr lang="en-GB" baseline="0" dirty="0"/>
          </a:p>
          <a:p>
            <a:r>
              <a:rPr lang="en-GB" dirty="0"/>
              <a:t>Conceptual</a:t>
            </a:r>
            <a:r>
              <a:rPr lang="en-GB" baseline="0" dirty="0"/>
              <a:t> lessons – understanding of the concept. 6 x 4 is six, four times. </a:t>
            </a:r>
          </a:p>
          <a:p>
            <a:endParaRPr lang="en-GB" baseline="0" dirty="0"/>
          </a:p>
          <a:p>
            <a:r>
              <a:rPr lang="en-GB" baseline="0" dirty="0"/>
              <a:t>Daily fluency sessions – will take part in this shortly</a:t>
            </a:r>
            <a:endParaRPr lang="en-GB" dirty="0"/>
          </a:p>
        </p:txBody>
      </p:sp>
      <p:sp>
        <p:nvSpPr>
          <p:cNvPr id="4" name="Slide Number Placeholder 3"/>
          <p:cNvSpPr>
            <a:spLocks noGrp="1"/>
          </p:cNvSpPr>
          <p:nvPr>
            <p:ph type="sldNum" sz="quarter" idx="10"/>
          </p:nvPr>
        </p:nvSpPr>
        <p:spPr/>
        <p:txBody>
          <a:bodyPr/>
          <a:lstStyle/>
          <a:p>
            <a:fld id="{2B7F875D-7BE7-4CE3-B336-A49CAE84F161}" type="slidenum">
              <a:rPr lang="en-GB" smtClean="0"/>
              <a:t>6</a:t>
            </a:fld>
            <a:endParaRPr lang="en-GB"/>
          </a:p>
        </p:txBody>
      </p:sp>
    </p:spTree>
    <p:extLst>
      <p:ext uri="{BB962C8B-B14F-4D97-AF65-F5344CB8AC3E}">
        <p14:creationId xmlns:p14="http://schemas.microsoft.com/office/powerpoint/2010/main" val="331466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a:t>
            </a:r>
            <a:r>
              <a:rPr lang="en-GB" baseline="0" dirty="0"/>
              <a:t> do we learn facts? By hearing lots and by saying lots… like a nursey rhyme. Sound patterns - </a:t>
            </a:r>
            <a:endParaRPr lang="en-GB" dirty="0"/>
          </a:p>
          <a:p>
            <a:r>
              <a:rPr lang="en-GB" dirty="0"/>
              <a:t>Any fact – 3 related facts… part</a:t>
            </a:r>
            <a:r>
              <a:rPr lang="en-GB" baseline="0" dirty="0"/>
              <a:t> of same fact family. </a:t>
            </a:r>
          </a:p>
          <a:p>
            <a:endParaRPr lang="en-GB" baseline="0" dirty="0"/>
          </a:p>
          <a:p>
            <a:r>
              <a:rPr lang="en-GB" baseline="0" dirty="0"/>
              <a:t>Don’t say times, equal, divide… cut it all out. Remember less! </a:t>
            </a:r>
          </a:p>
          <a:p>
            <a:endParaRPr lang="en-GB" baseline="0" dirty="0"/>
          </a:p>
          <a:p>
            <a:endParaRPr lang="en-GB" dirty="0"/>
          </a:p>
        </p:txBody>
      </p:sp>
      <p:sp>
        <p:nvSpPr>
          <p:cNvPr id="4" name="Slide Number Placeholder 3"/>
          <p:cNvSpPr>
            <a:spLocks noGrp="1"/>
          </p:cNvSpPr>
          <p:nvPr>
            <p:ph type="sldNum" sz="quarter" idx="10"/>
          </p:nvPr>
        </p:nvSpPr>
        <p:spPr/>
        <p:txBody>
          <a:bodyPr/>
          <a:lstStyle/>
          <a:p>
            <a:fld id="{2B7F875D-7BE7-4CE3-B336-A49CAE84F161}" type="slidenum">
              <a:rPr lang="en-GB" smtClean="0"/>
              <a:t>7</a:t>
            </a:fld>
            <a:endParaRPr lang="en-GB"/>
          </a:p>
        </p:txBody>
      </p:sp>
    </p:spTree>
    <p:extLst>
      <p:ext uri="{BB962C8B-B14F-4D97-AF65-F5344CB8AC3E}">
        <p14:creationId xmlns:p14="http://schemas.microsoft.com/office/powerpoint/2010/main" val="1175988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CD7E872-F8E3-4F07-91C7-DFBADCE6575E}"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176099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D7E872-F8E3-4F07-91C7-DFBADCE6575E}"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3798715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CD7E872-F8E3-4F07-91C7-DFBADCE6575E}"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2461080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CD7E872-F8E3-4F07-91C7-DFBADCE6575E}" type="datetimeFigureOut">
              <a:rPr lang="en-GB" smtClean="0"/>
              <a:t>11/02/2026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1179963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CD7E872-F8E3-4F07-91C7-DFBADCE6575E}" type="datetimeFigureOut">
              <a:rPr lang="en-GB" smtClean="0"/>
              <a:t>11/02/2026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419692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CD7E872-F8E3-4F07-91C7-DFBADCE6575E}" type="datetimeFigureOut">
              <a:rPr lang="en-GB" smtClean="0"/>
              <a:t>11/02/2026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1860463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D7E872-F8E3-4F07-91C7-DFBADCE6575E}" type="datetimeFigureOut">
              <a:rPr lang="en-GB" smtClean="0"/>
              <a:t>11/02/2026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3711709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D7E872-F8E3-4F07-91C7-DFBADCE6575E}" type="datetimeFigureOut">
              <a:rPr lang="en-GB" smtClean="0"/>
              <a:t>11/02/2026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10257114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CD7E872-F8E3-4F07-91C7-DFBADCE6575E}" type="datetimeFigureOut">
              <a:rPr lang="en-GB" smtClean="0"/>
              <a:t>11/02/2026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455141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D7E872-F8E3-4F07-91C7-DFBADCE6575E}"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34162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CD7E872-F8E3-4F07-91C7-DFBADCE6575E}" type="datetimeFigureOut">
              <a:rPr lang="en-GB" smtClean="0"/>
              <a:t>11/02/2026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800E102-2FBE-4C75-ABBB-322B7AE3C647}" type="slidenum">
              <a:rPr lang="en-GB" smtClean="0"/>
              <a:t>‹#›</a:t>
            </a:fld>
            <a:endParaRPr lang="en-GB"/>
          </a:p>
        </p:txBody>
      </p:sp>
    </p:spTree>
    <p:extLst>
      <p:ext uri="{BB962C8B-B14F-4D97-AF65-F5344CB8AC3E}">
        <p14:creationId xmlns:p14="http://schemas.microsoft.com/office/powerpoint/2010/main" val="22306211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D7E872-F8E3-4F07-91C7-DFBADCE6575E}" type="datetimeFigureOut">
              <a:rPr lang="en-GB" smtClean="0"/>
              <a:t>11/02/2026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00E102-2FBE-4C75-ABBB-322B7AE3C647}" type="slidenum">
              <a:rPr lang="en-GB" smtClean="0"/>
              <a:t>‹#›</a:t>
            </a:fld>
            <a:endParaRPr lang="en-GB"/>
          </a:p>
        </p:txBody>
      </p:sp>
    </p:spTree>
    <p:extLst>
      <p:ext uri="{BB962C8B-B14F-4D97-AF65-F5344CB8AC3E}">
        <p14:creationId xmlns:p14="http://schemas.microsoft.com/office/powerpoint/2010/main" val="22348847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st-johns-trowbridge.wilts.sch.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timestables.co.uk/multiplication-tables-chec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Teaching Times Tables</a:t>
            </a:r>
            <a:br>
              <a:rPr lang="en-GB" dirty="0"/>
            </a:br>
            <a:r>
              <a:rPr lang="en-GB" dirty="0"/>
              <a:t>at St. Johns</a:t>
            </a:r>
          </a:p>
        </p:txBody>
      </p:sp>
      <p:sp>
        <p:nvSpPr>
          <p:cNvPr id="3" name="Subtitle 2"/>
          <p:cNvSpPr>
            <a:spLocks noGrp="1"/>
          </p:cNvSpPr>
          <p:nvPr>
            <p:ph type="subTitle" idx="1"/>
          </p:nvPr>
        </p:nvSpPr>
        <p:spPr/>
        <p:txBody>
          <a:bodyPr/>
          <a:lstStyle/>
          <a:p>
            <a:endParaRPr lang="en-GB" dirty="0"/>
          </a:p>
        </p:txBody>
      </p:sp>
      <p:pic>
        <p:nvPicPr>
          <p:cNvPr id="4" name="Picture 3"/>
          <p:cNvPicPr>
            <a:picLocks noChangeAspect="1"/>
          </p:cNvPicPr>
          <p:nvPr/>
        </p:nvPicPr>
        <p:blipFill>
          <a:blip r:embed="rId2"/>
          <a:stretch>
            <a:fillRect/>
          </a:stretch>
        </p:blipFill>
        <p:spPr>
          <a:xfrm>
            <a:off x="373533" y="316994"/>
            <a:ext cx="1499746" cy="1426588"/>
          </a:xfrm>
          <a:prstGeom prst="rect">
            <a:avLst/>
          </a:prstGeom>
        </p:spPr>
      </p:pic>
    </p:spTree>
    <p:extLst>
      <p:ext uri="{BB962C8B-B14F-4D97-AF65-F5344CB8AC3E}">
        <p14:creationId xmlns:p14="http://schemas.microsoft.com/office/powerpoint/2010/main" val="2784471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Why learn your times tables?</a:t>
            </a:r>
          </a:p>
        </p:txBody>
      </p:sp>
    </p:spTree>
    <p:extLst>
      <p:ext uri="{BB962C8B-B14F-4D97-AF65-F5344CB8AC3E}">
        <p14:creationId xmlns:p14="http://schemas.microsoft.com/office/powerpoint/2010/main" val="22211827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95569" y="394444"/>
            <a:ext cx="9935416" cy="6040141"/>
          </a:xfrm>
          <a:prstGeom prst="rect">
            <a:avLst/>
          </a:prstGeom>
        </p:spPr>
      </p:pic>
    </p:spTree>
    <p:extLst>
      <p:ext uri="{BB962C8B-B14F-4D97-AF65-F5344CB8AC3E}">
        <p14:creationId xmlns:p14="http://schemas.microsoft.com/office/powerpoint/2010/main" val="2180274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618800" y="418918"/>
            <a:ext cx="11020058" cy="6153332"/>
          </a:xfrm>
          <a:prstGeom prst="rect">
            <a:avLst/>
          </a:prstGeom>
        </p:spPr>
      </p:pic>
    </p:spTree>
    <p:extLst>
      <p:ext uri="{BB962C8B-B14F-4D97-AF65-F5344CB8AC3E}">
        <p14:creationId xmlns:p14="http://schemas.microsoft.com/office/powerpoint/2010/main" val="490294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C843E-9A16-2FE9-1704-619D2B92DE93}"/>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67949867-AA5F-807F-03C3-7C789C7800DB}"/>
              </a:ext>
            </a:extLst>
          </p:cNvPr>
          <p:cNvPicPr>
            <a:picLocks noGrp="1" noChangeAspect="1"/>
          </p:cNvPicPr>
          <p:nvPr>
            <p:ph idx="1"/>
          </p:nvPr>
        </p:nvPicPr>
        <p:blipFill>
          <a:blip r:embed="rId2"/>
          <a:stretch>
            <a:fillRect/>
          </a:stretch>
        </p:blipFill>
        <p:spPr>
          <a:xfrm>
            <a:off x="707342" y="949917"/>
            <a:ext cx="10848377" cy="3155552"/>
          </a:xfrm>
          <a:prstGeom prst="rect">
            <a:avLst/>
          </a:prstGeom>
        </p:spPr>
      </p:pic>
    </p:spTree>
    <p:extLst>
      <p:ext uri="{BB962C8B-B14F-4D97-AF65-F5344CB8AC3E}">
        <p14:creationId xmlns:p14="http://schemas.microsoft.com/office/powerpoint/2010/main" val="4251782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4119845" y="4011084"/>
            <a:ext cx="7674005" cy="2758679"/>
          </a:xfrm>
          <a:prstGeom prst="rect">
            <a:avLst/>
          </a:prstGeom>
        </p:spPr>
      </p:pic>
      <p:pic>
        <p:nvPicPr>
          <p:cNvPr id="5" name="Picture 4"/>
          <p:cNvPicPr>
            <a:picLocks noChangeAspect="1"/>
          </p:cNvPicPr>
          <p:nvPr/>
        </p:nvPicPr>
        <p:blipFill rotWithShape="1">
          <a:blip r:embed="rId4"/>
          <a:srcRect t="20851"/>
          <a:stretch/>
        </p:blipFill>
        <p:spPr>
          <a:xfrm>
            <a:off x="244739" y="1194100"/>
            <a:ext cx="7178037" cy="2762083"/>
          </a:xfrm>
          <a:prstGeom prst="rect">
            <a:avLst/>
          </a:prstGeom>
        </p:spPr>
      </p:pic>
      <p:sp>
        <p:nvSpPr>
          <p:cNvPr id="2" name="Title 1"/>
          <p:cNvSpPr>
            <a:spLocks noGrp="1"/>
          </p:cNvSpPr>
          <p:nvPr>
            <p:ph type="title"/>
          </p:nvPr>
        </p:nvSpPr>
        <p:spPr>
          <a:xfrm>
            <a:off x="838200" y="365126"/>
            <a:ext cx="10515600" cy="828974"/>
          </a:xfrm>
        </p:spPr>
        <p:txBody>
          <a:bodyPr/>
          <a:lstStyle/>
          <a:p>
            <a:pPr algn="ctr"/>
            <a:r>
              <a:rPr lang="en-GB" dirty="0"/>
              <a:t>5-Part Structure </a:t>
            </a:r>
          </a:p>
        </p:txBody>
      </p:sp>
    </p:spTree>
    <p:extLst>
      <p:ext uri="{BB962C8B-B14F-4D97-AF65-F5344CB8AC3E}">
        <p14:creationId xmlns:p14="http://schemas.microsoft.com/office/powerpoint/2010/main" val="3742177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618796" y="506585"/>
            <a:ext cx="11143293" cy="4894090"/>
          </a:xfrm>
          <a:prstGeom prst="rect">
            <a:avLst/>
          </a:prstGeom>
        </p:spPr>
      </p:pic>
    </p:spTree>
    <p:extLst>
      <p:ext uri="{BB962C8B-B14F-4D97-AF65-F5344CB8AC3E}">
        <p14:creationId xmlns:p14="http://schemas.microsoft.com/office/powerpoint/2010/main" val="3479450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0194" y="77914"/>
            <a:ext cx="6461000" cy="4160711"/>
          </a:xfrm>
          <a:prstGeom prst="rect">
            <a:avLst/>
          </a:prstGeom>
        </p:spPr>
      </p:pic>
      <p:pic>
        <p:nvPicPr>
          <p:cNvPr id="5" name="Picture 4"/>
          <p:cNvPicPr>
            <a:picLocks noChangeAspect="1"/>
          </p:cNvPicPr>
          <p:nvPr/>
        </p:nvPicPr>
        <p:blipFill>
          <a:blip r:embed="rId3"/>
          <a:stretch>
            <a:fillRect/>
          </a:stretch>
        </p:blipFill>
        <p:spPr>
          <a:xfrm>
            <a:off x="5097485" y="3295509"/>
            <a:ext cx="6797629" cy="3238781"/>
          </a:xfrm>
          <a:prstGeom prst="rect">
            <a:avLst/>
          </a:prstGeom>
        </p:spPr>
      </p:pic>
    </p:spTree>
    <p:extLst>
      <p:ext uri="{BB962C8B-B14F-4D97-AF65-F5344CB8AC3E}">
        <p14:creationId xmlns:p14="http://schemas.microsoft.com/office/powerpoint/2010/main" val="5564386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043795" y="754185"/>
            <a:ext cx="7966980" cy="5731149"/>
          </a:xfrm>
          <a:prstGeom prst="rect">
            <a:avLst/>
          </a:prstGeom>
        </p:spPr>
      </p:pic>
    </p:spTree>
    <p:extLst>
      <p:ext uri="{BB962C8B-B14F-4D97-AF65-F5344CB8AC3E}">
        <p14:creationId xmlns:p14="http://schemas.microsoft.com/office/powerpoint/2010/main" val="233967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dirty="0"/>
          </a:p>
          <a:p>
            <a:endParaRPr lang="en-GB" dirty="0"/>
          </a:p>
        </p:txBody>
      </p:sp>
      <p:sp>
        <p:nvSpPr>
          <p:cNvPr id="6" name="TextBox 5"/>
          <p:cNvSpPr txBox="1"/>
          <p:nvPr/>
        </p:nvSpPr>
        <p:spPr>
          <a:xfrm>
            <a:off x="2810325" y="83389"/>
            <a:ext cx="9062588" cy="6063198"/>
          </a:xfrm>
          <a:prstGeom prst="rect">
            <a:avLst/>
          </a:prstGeom>
          <a:noFill/>
        </p:spPr>
        <p:txBody>
          <a:bodyPr wrap="square" rtlCol="0">
            <a:spAutoFit/>
          </a:bodyPr>
          <a:lstStyle/>
          <a:p>
            <a:r>
              <a:rPr lang="en-GB" sz="2000" dirty="0"/>
              <a:t>Here is an example of how we practice the times tables (available as booklets on the class pages of our school website).</a:t>
            </a:r>
          </a:p>
          <a:p>
            <a:endParaRPr lang="en-GB" sz="2000" dirty="0"/>
          </a:p>
          <a:p>
            <a:r>
              <a:rPr lang="en-GB" sz="2000" dirty="0"/>
              <a:t>Division facts are included to consolidate understanding of the multiplication facts within the National Curriculum.</a:t>
            </a:r>
          </a:p>
          <a:p>
            <a:endParaRPr lang="en-GB" sz="2000" dirty="0"/>
          </a:p>
          <a:p>
            <a:r>
              <a:rPr lang="en-GB" sz="2000" dirty="0"/>
              <a:t>When saying the facts aloud we always use the larger factor (number) first.</a:t>
            </a:r>
          </a:p>
          <a:p>
            <a:r>
              <a:rPr lang="en-GB" sz="2000" dirty="0"/>
              <a:t>i.e. </a:t>
            </a:r>
            <a:r>
              <a:rPr lang="en-GB" sz="2000" b="1" dirty="0">
                <a:solidFill>
                  <a:srgbClr val="FF0000"/>
                </a:solidFill>
              </a:rPr>
              <a:t>6 fives are 30 </a:t>
            </a:r>
            <a:r>
              <a:rPr lang="en-GB" sz="2000" dirty="0"/>
              <a:t>rather than 5  times 6</a:t>
            </a:r>
          </a:p>
          <a:p>
            <a:endParaRPr lang="en-GB" sz="2000" dirty="0"/>
          </a:p>
          <a:p>
            <a:r>
              <a:rPr lang="en-GB" sz="2000" b="1" dirty="0"/>
              <a:t>Key points to remember when at home:</a:t>
            </a:r>
          </a:p>
          <a:p>
            <a:pPr marL="342900" indent="-342900">
              <a:buFont typeface="Arial" panose="020B0604020202020204" pitchFamily="34" charset="0"/>
              <a:buChar char="•"/>
            </a:pPr>
            <a:r>
              <a:rPr lang="en-GB" sz="2000" dirty="0"/>
              <a:t>Same phrasing ‘? 2s are…?’</a:t>
            </a:r>
          </a:p>
          <a:p>
            <a:pPr marL="342900" indent="-342900">
              <a:buFont typeface="Arial" panose="020B0604020202020204" pitchFamily="34" charset="0"/>
              <a:buChar char="•"/>
            </a:pPr>
            <a:r>
              <a:rPr lang="en-GB" sz="2000" dirty="0"/>
              <a:t>2 minutes to complete the test</a:t>
            </a:r>
          </a:p>
          <a:p>
            <a:pPr marL="342900" indent="-342900">
              <a:buFont typeface="Arial" panose="020B0604020202020204" pitchFamily="34" charset="0"/>
              <a:buChar char="•"/>
            </a:pPr>
            <a:r>
              <a:rPr lang="en-GB" sz="2000" dirty="0"/>
              <a:t>Answer questions in the order</a:t>
            </a:r>
          </a:p>
          <a:p>
            <a:pPr marL="342900" indent="-342900">
              <a:buFont typeface="Arial" panose="020B0604020202020204" pitchFamily="34" charset="0"/>
              <a:buChar char="•"/>
            </a:pPr>
            <a:r>
              <a:rPr lang="en-GB" sz="2000" dirty="0"/>
              <a:t>Prompt sheet with the facts from the times table they are learning</a:t>
            </a:r>
          </a:p>
          <a:p>
            <a:pPr marL="342900" indent="-342900">
              <a:buFont typeface="Arial" panose="020B0604020202020204" pitchFamily="34" charset="0"/>
              <a:buChar char="•"/>
            </a:pPr>
            <a:r>
              <a:rPr lang="en-GB" sz="2000" dirty="0"/>
              <a:t>When checking answers, use choral response</a:t>
            </a:r>
          </a:p>
          <a:p>
            <a:pPr marL="342900" indent="-342900">
              <a:buFont typeface="Arial" panose="020B0604020202020204" pitchFamily="34" charset="0"/>
              <a:buChar char="•"/>
            </a:pPr>
            <a:endParaRPr lang="en-GB" sz="2000" dirty="0"/>
          </a:p>
          <a:p>
            <a:pPr algn="ctr"/>
            <a:r>
              <a:rPr lang="en-GB" sz="2400" b="1" dirty="0"/>
              <a:t>Let’s have a go!</a:t>
            </a:r>
          </a:p>
          <a:p>
            <a:pPr marL="342900" indent="-342900">
              <a:buFont typeface="Arial" panose="020B0604020202020204" pitchFamily="34" charset="0"/>
              <a:buChar char="•"/>
            </a:pPr>
            <a:endParaRPr lang="en-GB" sz="2000" dirty="0"/>
          </a:p>
          <a:p>
            <a:r>
              <a:rPr lang="en-GB" sz="2400" dirty="0">
                <a:hlinkClick r:id="rId2"/>
              </a:rPr>
              <a:t>https://www.st-johns-trowbridge.wilts.sch.uk/</a:t>
            </a:r>
            <a:r>
              <a:rPr lang="en-GB" sz="2400" dirty="0"/>
              <a:t> </a:t>
            </a:r>
          </a:p>
        </p:txBody>
      </p:sp>
      <p:pic>
        <p:nvPicPr>
          <p:cNvPr id="2" name="Picture 1"/>
          <p:cNvPicPr>
            <a:picLocks noChangeAspect="1"/>
          </p:cNvPicPr>
          <p:nvPr/>
        </p:nvPicPr>
        <p:blipFill>
          <a:blip r:embed="rId3"/>
          <a:stretch>
            <a:fillRect/>
          </a:stretch>
        </p:blipFill>
        <p:spPr>
          <a:xfrm>
            <a:off x="319087" y="226264"/>
            <a:ext cx="2109788" cy="6580862"/>
          </a:xfrm>
          <a:prstGeom prst="rect">
            <a:avLst/>
          </a:prstGeom>
        </p:spPr>
      </p:pic>
    </p:spTree>
    <p:extLst>
      <p:ext uri="{BB962C8B-B14F-4D97-AF65-F5344CB8AC3E}">
        <p14:creationId xmlns:p14="http://schemas.microsoft.com/office/powerpoint/2010/main" val="2461313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Year 4 Multiplication check?</a:t>
            </a:r>
          </a:p>
        </p:txBody>
      </p:sp>
      <p:sp>
        <p:nvSpPr>
          <p:cNvPr id="3" name="Content Placeholder 2"/>
          <p:cNvSpPr>
            <a:spLocks noGrp="1"/>
          </p:cNvSpPr>
          <p:nvPr>
            <p:ph idx="1"/>
          </p:nvPr>
        </p:nvSpPr>
        <p:spPr/>
        <p:txBody>
          <a:bodyPr>
            <a:normAutofit fontScale="92500" lnSpcReduction="10000"/>
          </a:bodyPr>
          <a:lstStyle/>
          <a:p>
            <a:r>
              <a:rPr lang="en-GB" dirty="0">
                <a:latin typeface="+mj-lt"/>
              </a:rPr>
              <a:t>The purpose of the check is to determine whether your child can fluently recall their times tables up to 12, which is essential for future success in mathematics. It will also help us to identify if your child may need additional support.</a:t>
            </a:r>
          </a:p>
          <a:p>
            <a:r>
              <a:rPr lang="en-GB" dirty="0">
                <a:latin typeface="+mj-lt"/>
              </a:rPr>
              <a:t>It is an on-screen check consisting of </a:t>
            </a:r>
            <a:r>
              <a:rPr lang="en-GB" b="1" dirty="0">
                <a:latin typeface="+mj-lt"/>
              </a:rPr>
              <a:t>25 times table questions</a:t>
            </a:r>
            <a:r>
              <a:rPr lang="en-GB" dirty="0">
                <a:latin typeface="+mj-lt"/>
              </a:rPr>
              <a:t>. Your child will be able to answer 3 practice questions before taking the actual check. They will then have </a:t>
            </a:r>
            <a:r>
              <a:rPr lang="en-GB" b="1" dirty="0">
                <a:latin typeface="+mj-lt"/>
              </a:rPr>
              <a:t>6 seconds </a:t>
            </a:r>
            <a:r>
              <a:rPr lang="en-GB" dirty="0">
                <a:latin typeface="+mj-lt"/>
              </a:rPr>
              <a:t>to answer each question. On average, the check should take no longer than 5 minutes to complete.</a:t>
            </a:r>
          </a:p>
          <a:p>
            <a:r>
              <a:rPr lang="en-GB" b="1" i="1" dirty="0">
                <a:latin typeface="+mj-lt"/>
              </a:rPr>
              <a:t>Will I receive feedback on my child’s check?</a:t>
            </a:r>
          </a:p>
          <a:p>
            <a:r>
              <a:rPr lang="en-GB" dirty="0">
                <a:latin typeface="+mj-lt"/>
              </a:rPr>
              <a:t>Yes. Your child’s teacher will share your child’s score with you, as they would with all National Curriculum assessments with their end of year report.</a:t>
            </a:r>
          </a:p>
        </p:txBody>
      </p:sp>
    </p:spTree>
    <p:extLst>
      <p:ext uri="{BB962C8B-B14F-4D97-AF65-F5344CB8AC3E}">
        <p14:creationId xmlns:p14="http://schemas.microsoft.com/office/powerpoint/2010/main" val="23421026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365126"/>
            <a:ext cx="11034713" cy="863600"/>
          </a:xfrm>
        </p:spPr>
        <p:txBody>
          <a:bodyPr>
            <a:normAutofit fontScale="90000"/>
          </a:bodyPr>
          <a:lstStyle/>
          <a:p>
            <a:r>
              <a:rPr lang="en-GB" dirty="0"/>
              <a:t>How the Year 4 multiplication check is administered:</a:t>
            </a:r>
          </a:p>
        </p:txBody>
      </p:sp>
      <p:sp>
        <p:nvSpPr>
          <p:cNvPr id="3" name="Content Placeholder 2"/>
          <p:cNvSpPr>
            <a:spLocks noGrp="1"/>
          </p:cNvSpPr>
          <p:nvPr>
            <p:ph idx="1"/>
          </p:nvPr>
        </p:nvSpPr>
        <p:spPr/>
        <p:txBody>
          <a:bodyPr>
            <a:normAutofit/>
          </a:bodyPr>
          <a:lstStyle/>
          <a:p>
            <a:r>
              <a:rPr lang="en-GB" dirty="0">
                <a:latin typeface="+mj-lt"/>
              </a:rPr>
              <a:t>The government requirement is that the test is administered over a 2 week period from </a:t>
            </a:r>
            <a:r>
              <a:rPr lang="en-GB" b="1" dirty="0">
                <a:latin typeface="+mj-lt"/>
              </a:rPr>
              <a:t>Monday 1st June to Friday 12th June </a:t>
            </a:r>
            <a:r>
              <a:rPr lang="en-GB" dirty="0">
                <a:latin typeface="+mj-lt"/>
              </a:rPr>
              <a:t>2026.</a:t>
            </a:r>
          </a:p>
          <a:p>
            <a:pPr marL="0" indent="0">
              <a:buNone/>
            </a:pPr>
            <a:endParaRPr lang="en-GB" dirty="0">
              <a:latin typeface="+mj-lt"/>
            </a:endParaRPr>
          </a:p>
          <a:p>
            <a:r>
              <a:rPr lang="en-GB" dirty="0">
                <a:latin typeface="+mj-lt"/>
              </a:rPr>
              <a:t>We will administer the check within this window.</a:t>
            </a:r>
          </a:p>
          <a:p>
            <a:pPr marL="0" indent="0">
              <a:buNone/>
            </a:pPr>
            <a:endParaRPr lang="en-GB" dirty="0">
              <a:latin typeface="+mj-lt"/>
            </a:endParaRPr>
          </a:p>
          <a:p>
            <a:r>
              <a:rPr lang="en-GB" dirty="0">
                <a:latin typeface="+mj-lt"/>
              </a:rPr>
              <a:t>An adult will supervise the children during the test on the </a:t>
            </a:r>
            <a:r>
              <a:rPr lang="en-GB" dirty="0" err="1">
                <a:latin typeface="+mj-lt"/>
              </a:rPr>
              <a:t>Ipads</a:t>
            </a:r>
            <a:r>
              <a:rPr lang="en-GB" dirty="0">
                <a:latin typeface="+mj-lt"/>
              </a:rPr>
              <a:t>.</a:t>
            </a:r>
          </a:p>
          <a:p>
            <a:endParaRPr lang="en-GB" dirty="0">
              <a:latin typeface="+mj-lt"/>
            </a:endParaRPr>
          </a:p>
          <a:p>
            <a:r>
              <a:rPr lang="en-GB" dirty="0">
                <a:latin typeface="+mj-lt"/>
              </a:rPr>
              <a:t>ALL multiplication facts will be tested (no division facts on the actual test) </a:t>
            </a:r>
          </a:p>
        </p:txBody>
      </p:sp>
    </p:spTree>
    <p:extLst>
      <p:ext uri="{BB962C8B-B14F-4D97-AF65-F5344CB8AC3E}">
        <p14:creationId xmlns:p14="http://schemas.microsoft.com/office/powerpoint/2010/main" val="39283252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can you help your child?</a:t>
            </a:r>
          </a:p>
        </p:txBody>
      </p:sp>
      <p:sp>
        <p:nvSpPr>
          <p:cNvPr id="3" name="Content Placeholder 2"/>
          <p:cNvSpPr>
            <a:spLocks noGrp="1"/>
          </p:cNvSpPr>
          <p:nvPr>
            <p:ph idx="1"/>
          </p:nvPr>
        </p:nvSpPr>
        <p:spPr>
          <a:xfrm>
            <a:off x="241540" y="1825625"/>
            <a:ext cx="11950460" cy="4351338"/>
          </a:xfrm>
        </p:spPr>
        <p:txBody>
          <a:bodyPr/>
          <a:lstStyle/>
          <a:p>
            <a:r>
              <a:rPr lang="en-GB" dirty="0"/>
              <a:t>The key facts which the children find tricky are listed below:</a:t>
            </a:r>
          </a:p>
          <a:p>
            <a:pPr marL="0" indent="0">
              <a:buNone/>
            </a:pPr>
            <a:endParaRPr lang="en-GB" dirty="0"/>
          </a:p>
          <a:p>
            <a:r>
              <a:rPr lang="en-GB" dirty="0"/>
              <a:t>6 x 6 = 36     7 x 6 = 42    8 x 6 = 48     8 x 7 = 56       9 x 6 = 54     </a:t>
            </a:r>
          </a:p>
          <a:p>
            <a:r>
              <a:rPr lang="en-GB" dirty="0"/>
              <a:t> 9 x 7 = 63     9 x 8 = 72     </a:t>
            </a:r>
          </a:p>
          <a:p>
            <a:r>
              <a:rPr lang="en-GB" dirty="0"/>
              <a:t>12 x 6 = 72     12 x 7 = 84     12 x 8 = 96    12 x 12 = 144</a:t>
            </a:r>
          </a:p>
          <a:p>
            <a:endParaRPr lang="en-GB" dirty="0"/>
          </a:p>
          <a:p>
            <a:endParaRPr lang="en-GB" dirty="0"/>
          </a:p>
          <a:p>
            <a:endParaRPr lang="en-GB" dirty="0"/>
          </a:p>
        </p:txBody>
      </p:sp>
    </p:spTree>
    <p:extLst>
      <p:ext uri="{BB962C8B-B14F-4D97-AF65-F5344CB8AC3E}">
        <p14:creationId xmlns:p14="http://schemas.microsoft.com/office/powerpoint/2010/main" val="3567144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u="sng" dirty="0">
                <a:hlinkClick r:id="rId2"/>
              </a:rPr>
              <a:t>https://www.timestables.co.uk/multiplication-tables-check/</a:t>
            </a:r>
            <a:r>
              <a:rPr lang="en-GB" dirty="0"/>
              <a:t> </a:t>
            </a:r>
          </a:p>
          <a:p>
            <a:endParaRPr lang="en-GB" dirty="0"/>
          </a:p>
          <a:p>
            <a:r>
              <a:rPr lang="en-GB" dirty="0"/>
              <a:t>If you access the ‘Settings’ pick tab you can change the multiplication facts the children are asked to focus on the harder facts. </a:t>
            </a:r>
          </a:p>
          <a:p>
            <a:r>
              <a:rPr lang="en-GB" dirty="0"/>
              <a:t>In the actual test, the children will have 6 seconds to answer each question, with 3-seconds pause between questions. Therefore, they do have time to consider their answer before submitting it. </a:t>
            </a:r>
          </a:p>
          <a:p>
            <a:endParaRPr lang="en-GB" dirty="0"/>
          </a:p>
        </p:txBody>
      </p:sp>
    </p:spTree>
    <p:extLst>
      <p:ext uri="{BB962C8B-B14F-4D97-AF65-F5344CB8AC3E}">
        <p14:creationId xmlns:p14="http://schemas.microsoft.com/office/powerpoint/2010/main" val="3730337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305</TotalTime>
  <Words>706</Words>
  <Application>Microsoft Office PowerPoint</Application>
  <PresentationFormat>Widescreen</PresentationFormat>
  <Paragraphs>68</Paragraphs>
  <Slides>14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Wingdings</vt:lpstr>
      <vt:lpstr>Office Theme</vt:lpstr>
      <vt:lpstr>Teaching Times Tables at St. Johns</vt:lpstr>
      <vt:lpstr>Why learn your times tables?</vt:lpstr>
      <vt:lpstr>PowerPoint Presentation</vt:lpstr>
      <vt:lpstr>PowerPoint Presentation</vt:lpstr>
      <vt:lpstr>PowerPoint Presentation</vt:lpstr>
      <vt:lpstr>5-Part Structure </vt:lpstr>
      <vt:lpstr>PowerPoint Presentation</vt:lpstr>
      <vt:lpstr>PowerPoint Presentation</vt:lpstr>
      <vt:lpstr>PowerPoint Presentation</vt:lpstr>
      <vt:lpstr>PowerPoint Presentation</vt:lpstr>
      <vt:lpstr>What is the Year 4 Multiplication check?</vt:lpstr>
      <vt:lpstr>How the Year 4 multiplication check is administered:</vt:lpstr>
      <vt:lpstr>How can you help your child?</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Noad</dc:creator>
  <cp:lastModifiedBy>Karen Noad</cp:lastModifiedBy>
  <cp:revision>31</cp:revision>
  <cp:lastPrinted>2026-02-11T08:13:52Z</cp:lastPrinted>
  <dcterms:created xsi:type="dcterms:W3CDTF">2023-04-17T08:54:35Z</dcterms:created>
  <dcterms:modified xsi:type="dcterms:W3CDTF">2026-02-11T09:37:45Z</dcterms:modified>
</cp:coreProperties>
</file>