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57" r:id="rId5"/>
    <p:sldId id="258" r:id="rId6"/>
    <p:sldId id="259" r:id="rId7"/>
    <p:sldId id="260" r:id="rId8"/>
    <p:sldId id="262" r:id="rId9"/>
    <p:sldId id="266" r:id="rId10"/>
    <p:sldId id="267" r:id="rId11"/>
    <p:sldId id="268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38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47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665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983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080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868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194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053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290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11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158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2E204-A3A7-4B1F-B3A7-55F2F7741065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D6AA6-8AF4-495A-B25E-29AFE3908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382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honicsplay.co.uk/" TargetMode="External"/><Relationship Id="rId3" Type="http://schemas.openxmlformats.org/officeDocument/2006/relationships/hyperlink" Target="https://www.bbc.co.uk/cbeebies/shows/alphablocks" TargetMode="External"/><Relationship Id="rId7" Type="http://schemas.openxmlformats.org/officeDocument/2006/relationships/hyperlink" Target="https://www.ictgames.com/mobilePage/literacy.html" TargetMode="External"/><Relationship Id="rId2" Type="http://schemas.openxmlformats.org/officeDocument/2006/relationships/hyperlink" Target="https://www.oxfordowl.co.uk/for-hom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eachhandwriting.co.uk/parents.html" TargetMode="External"/><Relationship Id="rId5" Type="http://schemas.openxmlformats.org/officeDocument/2006/relationships/hyperlink" Target="https://www.booksfortopics.com/early-years" TargetMode="External"/><Relationship Id="rId4" Type="http://schemas.openxmlformats.org/officeDocument/2006/relationships/hyperlink" Target="https://www.teachyourmonstertoread.com/" TargetMode="External"/><Relationship Id="rId9" Type="http://schemas.openxmlformats.org/officeDocument/2006/relationships/hyperlink" Target="http://www.ruthmiskin.com/en/paren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y be an image of text that says &quot;SOUNDS SOUNDS-WRITE SOU -WRITE W First Rate Phonics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9504"/>
            <a:ext cx="5069477" cy="361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 Johns Primary (@StjcPrimaryTrow) / Twit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0970" y="3239504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524000" y="155710"/>
            <a:ext cx="9144000" cy="279649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smtClean="0"/>
              <a:t>Early Literacy-</a:t>
            </a:r>
            <a:br>
              <a:rPr lang="en-GB" b="1" smtClean="0"/>
            </a:br>
            <a:r>
              <a:rPr lang="en-GB" b="1" smtClean="0"/>
              <a:t>Phonics, Reading and Writing 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0157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dirty="0" smtClean="0"/>
              <a:t>Speaking and Listening</a:t>
            </a:r>
            <a:endParaRPr lang="en-GB" sz="6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How </a:t>
            </a:r>
            <a:r>
              <a:rPr lang="en-GB" dirty="0"/>
              <a:t>you can support your child’s development</a:t>
            </a:r>
          </a:p>
          <a:p>
            <a:r>
              <a:rPr lang="en-GB" dirty="0" smtClean="0"/>
              <a:t>Model </a:t>
            </a:r>
            <a:r>
              <a:rPr lang="en-GB" dirty="0"/>
              <a:t>good listening </a:t>
            </a:r>
            <a:r>
              <a:rPr lang="en-GB" dirty="0" smtClean="0"/>
              <a:t>behaviour</a:t>
            </a:r>
          </a:p>
          <a:p>
            <a:r>
              <a:rPr lang="en-GB" dirty="0"/>
              <a:t>I</a:t>
            </a:r>
            <a:r>
              <a:rPr lang="en-GB" dirty="0" smtClean="0"/>
              <a:t>f </a:t>
            </a:r>
            <a:r>
              <a:rPr lang="en-GB" dirty="0"/>
              <a:t>your child incorrectly pronounces a word, repeat the sentence back </a:t>
            </a:r>
            <a:r>
              <a:rPr lang="en-GB" dirty="0" smtClean="0"/>
              <a:t>to them </a:t>
            </a:r>
            <a:r>
              <a:rPr lang="en-GB" dirty="0"/>
              <a:t>correctly. Try not to directly correct.</a:t>
            </a:r>
          </a:p>
          <a:p>
            <a:r>
              <a:rPr lang="en-GB" dirty="0" smtClean="0"/>
              <a:t>Play </a:t>
            </a:r>
            <a:r>
              <a:rPr lang="en-GB" dirty="0"/>
              <a:t>games- especially ones that require turn taking and use a dice.</a:t>
            </a:r>
          </a:p>
          <a:p>
            <a:r>
              <a:rPr lang="en-GB" dirty="0" smtClean="0"/>
              <a:t>Sharing </a:t>
            </a:r>
            <a:r>
              <a:rPr lang="en-GB" dirty="0"/>
              <a:t>Vocabulary/ Storybooks</a:t>
            </a:r>
          </a:p>
          <a:p>
            <a:r>
              <a:rPr lang="en-GB" dirty="0"/>
              <a:t>Speaking and Listening are the foundations for reading and writing</a:t>
            </a:r>
          </a:p>
        </p:txBody>
      </p:sp>
    </p:spTree>
    <p:extLst>
      <p:ext uri="{BB962C8B-B14F-4D97-AF65-F5344CB8AC3E}">
        <p14:creationId xmlns:p14="http://schemas.microsoft.com/office/powerpoint/2010/main" val="4013000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dirty="0" smtClean="0"/>
              <a:t>Phonics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160" y="2670356"/>
            <a:ext cx="10515600" cy="1744889"/>
          </a:xfrm>
        </p:spPr>
        <p:txBody>
          <a:bodyPr/>
          <a:lstStyle/>
          <a:p>
            <a:r>
              <a:rPr lang="en-GB" dirty="0"/>
              <a:t>Phonics is about children knowing how letters link to </a:t>
            </a:r>
            <a:r>
              <a:rPr lang="en-GB" dirty="0" smtClean="0"/>
              <a:t>sounds (graphemes </a:t>
            </a:r>
            <a:r>
              <a:rPr lang="en-GB" dirty="0"/>
              <a:t>to phonemes</a:t>
            </a:r>
            <a:r>
              <a:rPr lang="en-GB" dirty="0" smtClean="0"/>
              <a:t>)</a:t>
            </a:r>
          </a:p>
          <a:p>
            <a:r>
              <a:rPr lang="en-GB" dirty="0" smtClean="0"/>
              <a:t>At St Johns we use the scheme ‘sounds write’.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7957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4657" y="2176508"/>
            <a:ext cx="10515600" cy="247386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Over the following weeks, we will be introducing these sounds in the following order: 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Unit 1: a, </a:t>
            </a:r>
            <a:r>
              <a:rPr lang="en-GB" dirty="0" err="1" smtClean="0"/>
              <a:t>i</a:t>
            </a:r>
            <a:r>
              <a:rPr lang="en-GB" dirty="0" smtClean="0"/>
              <a:t>, m, s, t </a:t>
            </a:r>
            <a:br>
              <a:rPr lang="en-GB" dirty="0" smtClean="0"/>
            </a:br>
            <a:r>
              <a:rPr lang="en-GB" dirty="0" smtClean="0"/>
              <a:t>Unit 2: n, o, p </a:t>
            </a:r>
            <a:br>
              <a:rPr lang="en-GB" dirty="0" smtClean="0"/>
            </a:br>
            <a:r>
              <a:rPr lang="en-GB" dirty="0" smtClean="0"/>
              <a:t>Unit 3: b, c, g, h </a:t>
            </a:r>
            <a:br>
              <a:rPr lang="en-GB" dirty="0" smtClean="0"/>
            </a:br>
            <a:r>
              <a:rPr lang="en-GB" dirty="0" smtClean="0"/>
              <a:t>Unit 4: d, f, v, e </a:t>
            </a:r>
            <a:br>
              <a:rPr lang="en-GB" dirty="0" smtClean="0"/>
            </a:br>
            <a:r>
              <a:rPr lang="en-GB" dirty="0" smtClean="0"/>
              <a:t>Unit 5: k, l, r, u </a:t>
            </a:r>
            <a:br>
              <a:rPr lang="en-GB" dirty="0" smtClean="0"/>
            </a:br>
            <a:r>
              <a:rPr lang="en-GB" dirty="0" smtClean="0"/>
              <a:t>Unit 6: j, w, z </a:t>
            </a:r>
            <a:br>
              <a:rPr lang="en-GB" dirty="0" smtClean="0"/>
            </a:br>
            <a:r>
              <a:rPr lang="en-GB" dirty="0" smtClean="0"/>
              <a:t>Unit 7: x, y, </a:t>
            </a:r>
            <a:r>
              <a:rPr lang="en-GB" dirty="0" err="1" smtClean="0"/>
              <a:t>ff</a:t>
            </a:r>
            <a:r>
              <a:rPr lang="en-GB" dirty="0" smtClean="0"/>
              <a:t>, </a:t>
            </a:r>
            <a:r>
              <a:rPr lang="en-GB" dirty="0" err="1" smtClean="0"/>
              <a:t>ll</a:t>
            </a:r>
            <a:r>
              <a:rPr lang="en-GB" dirty="0" smtClean="0"/>
              <a:t>, </a:t>
            </a:r>
            <a:r>
              <a:rPr lang="en-GB" dirty="0" err="1" smtClean="0"/>
              <a:t>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218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88274"/>
            <a:ext cx="10515600" cy="52886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 smtClean="0"/>
              <a:t>Say the sounds and read the word!</a:t>
            </a:r>
          </a:p>
          <a:p>
            <a:pPr marL="0" indent="0">
              <a:buNone/>
            </a:pPr>
            <a:endParaRPr lang="en-GB" sz="4000" dirty="0"/>
          </a:p>
          <a:p>
            <a:pPr marL="0" indent="0" algn="ctr">
              <a:buNone/>
            </a:pPr>
            <a:r>
              <a:rPr lang="en-GB" sz="3200" dirty="0" smtClean="0"/>
              <a:t>It is really important for the children recognise the way we write each sound in order to then </a:t>
            </a:r>
            <a:r>
              <a:rPr lang="en-GB" sz="3200" b="1" u="sng" dirty="0" smtClean="0"/>
              <a:t>blend</a:t>
            </a:r>
            <a:r>
              <a:rPr lang="en-GB" sz="3200" dirty="0" smtClean="0"/>
              <a:t> the sounds together to read words.</a:t>
            </a:r>
          </a:p>
          <a:p>
            <a:pPr marL="0" indent="0" algn="ctr">
              <a:buNone/>
            </a:pPr>
            <a:endParaRPr lang="en-GB" sz="3200" dirty="0"/>
          </a:p>
          <a:p>
            <a:pPr marL="0" indent="0" algn="ctr">
              <a:buNone/>
            </a:pPr>
            <a:r>
              <a:rPr lang="en-GB" sz="3200" dirty="0" smtClean="0"/>
              <a:t>Blending is when we join all of the individual sounds up quickly in order to hear a word. For example: c  -  a  -  t  will lead to cat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9240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Gestures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Gestures are really important to support reading. Using your finger or a pointer and encouraging children to do this will encourage the skill of identifying each sound and then blending them together to read the word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m  -  a  -  t               mat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  -  o  -  p               hop</a:t>
            </a:r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612571" y="4232365"/>
            <a:ext cx="87085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2612571" y="5255622"/>
            <a:ext cx="87085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8003177" y="3774871"/>
            <a:ext cx="3971109" cy="1480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/>
              <a:t>Point to each letter when you say ‘say the sounds’ and then run your finger under the whole word when you say ‘read the word’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874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We teach the Sound Spelling Correspondences through 4 different games ‘lessons’…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07771"/>
            <a:ext cx="10515600" cy="3869192"/>
          </a:xfrm>
        </p:spPr>
        <p:txBody>
          <a:bodyPr/>
          <a:lstStyle/>
          <a:p>
            <a:r>
              <a:rPr lang="en-GB" dirty="0" smtClean="0"/>
              <a:t>Lesson 1 – World Building Game</a:t>
            </a:r>
          </a:p>
          <a:p>
            <a:r>
              <a:rPr lang="en-GB" dirty="0" smtClean="0"/>
              <a:t>Lesson 2 – Symbol Search</a:t>
            </a:r>
          </a:p>
          <a:p>
            <a:r>
              <a:rPr lang="en-GB" dirty="0" smtClean="0"/>
              <a:t>Lesson 3 – Sound Swap</a:t>
            </a:r>
          </a:p>
          <a:p>
            <a:r>
              <a:rPr lang="en-GB" dirty="0" smtClean="0"/>
              <a:t>Lesson 4 – Reading and Writing words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5516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Phonics books: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aim to provide the children the opportunity to write in their phonics books at least once a week.</a:t>
            </a:r>
          </a:p>
          <a:p>
            <a:r>
              <a:rPr lang="en-GB" dirty="0" smtClean="0"/>
              <a:t>This will either be whilst writing ‘red words’ and/or writing a dictated sentence such as ‘The mat is red.’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27032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 at home 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Extra reading practice at </a:t>
            </a:r>
            <a:r>
              <a:rPr lang="en-GB" dirty="0" smtClean="0"/>
              <a:t>home ‘Little and often’</a:t>
            </a:r>
            <a:endParaRPr lang="en-GB" dirty="0"/>
          </a:p>
          <a:p>
            <a:r>
              <a:rPr lang="en-GB" dirty="0" smtClean="0"/>
              <a:t>Reinforce </a:t>
            </a:r>
            <a:r>
              <a:rPr lang="en-GB" dirty="0"/>
              <a:t>children's learning of phonics at </a:t>
            </a:r>
            <a:r>
              <a:rPr lang="en-GB" dirty="0" smtClean="0"/>
              <a:t>the appropriate </a:t>
            </a:r>
            <a:r>
              <a:rPr lang="en-GB" dirty="0"/>
              <a:t>level.</a:t>
            </a:r>
          </a:p>
          <a:p>
            <a:r>
              <a:rPr lang="en-GB" dirty="0" smtClean="0"/>
              <a:t>Helps </a:t>
            </a:r>
            <a:r>
              <a:rPr lang="en-GB" dirty="0"/>
              <a:t>to make even faster progress in </a:t>
            </a:r>
            <a:r>
              <a:rPr lang="en-GB" dirty="0" smtClean="0"/>
              <a:t>reading</a:t>
            </a:r>
          </a:p>
          <a:p>
            <a:endParaRPr lang="en-GB" dirty="0"/>
          </a:p>
          <a:p>
            <a:r>
              <a:rPr lang="en-GB" dirty="0" smtClean="0"/>
              <a:t>School library Book </a:t>
            </a:r>
            <a:endParaRPr lang="en-GB" dirty="0" smtClean="0"/>
          </a:p>
          <a:p>
            <a:r>
              <a:rPr lang="en-GB" dirty="0" smtClean="0"/>
              <a:t>Phoneme </a:t>
            </a:r>
            <a:r>
              <a:rPr lang="en-GB" dirty="0" smtClean="0"/>
              <a:t>cards</a:t>
            </a:r>
          </a:p>
          <a:p>
            <a:r>
              <a:rPr lang="en-GB" dirty="0" smtClean="0"/>
              <a:t>Book marks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2574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do at home?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Use pure sounds, not letter </a:t>
            </a:r>
            <a:r>
              <a:rPr lang="en-GB" dirty="0" smtClean="0"/>
              <a:t>names</a:t>
            </a:r>
            <a:endParaRPr lang="en-GB" dirty="0"/>
          </a:p>
          <a:p>
            <a:r>
              <a:rPr lang="en-GB" dirty="0" smtClean="0"/>
              <a:t> </a:t>
            </a:r>
            <a:r>
              <a:rPr lang="en-GB" dirty="0"/>
              <a:t>Listen to your child read the same Storybook again and again</a:t>
            </a:r>
          </a:p>
          <a:p>
            <a:r>
              <a:rPr lang="en-GB" dirty="0" smtClean="0"/>
              <a:t> </a:t>
            </a:r>
            <a:r>
              <a:rPr lang="en-GB" dirty="0"/>
              <a:t>Encourage them to </a:t>
            </a:r>
            <a:r>
              <a:rPr lang="en-GB" dirty="0" smtClean="0"/>
              <a:t>use gestures and blend sounds to read a word</a:t>
            </a:r>
          </a:p>
          <a:p>
            <a:r>
              <a:rPr lang="en-GB" dirty="0" smtClean="0"/>
              <a:t> </a:t>
            </a:r>
            <a:r>
              <a:rPr lang="en-GB" dirty="0"/>
              <a:t>Discuss the story and encourage their storyteller voice.</a:t>
            </a:r>
          </a:p>
          <a:p>
            <a:r>
              <a:rPr lang="en-GB" dirty="0" smtClean="0"/>
              <a:t> </a:t>
            </a:r>
            <a:r>
              <a:rPr lang="en-GB" dirty="0"/>
              <a:t>Read stories to your child every day</a:t>
            </a:r>
          </a:p>
          <a:p>
            <a:r>
              <a:rPr lang="en-GB" dirty="0" smtClean="0"/>
              <a:t>Create </a:t>
            </a:r>
            <a:r>
              <a:rPr lang="en-GB" dirty="0"/>
              <a:t>excitement and enthusiasm about reading and books.</a:t>
            </a:r>
          </a:p>
          <a:p>
            <a:r>
              <a:rPr lang="en-GB" dirty="0" smtClean="0"/>
              <a:t> </a:t>
            </a:r>
            <a:r>
              <a:rPr lang="en-GB" dirty="0"/>
              <a:t>Keep relaxed, positive and encouraging. We know it is tricky, </a:t>
            </a:r>
            <a:r>
              <a:rPr lang="en-GB" dirty="0" smtClean="0"/>
              <a:t>but please </a:t>
            </a:r>
            <a:r>
              <a:rPr lang="en-GB" dirty="0"/>
              <a:t>try not to compare your child to others.</a:t>
            </a:r>
          </a:p>
        </p:txBody>
      </p:sp>
    </p:spTree>
    <p:extLst>
      <p:ext uri="{BB962C8B-B14F-4D97-AF65-F5344CB8AC3E}">
        <p14:creationId xmlns:p14="http://schemas.microsoft.com/office/powerpoint/2010/main" val="4256456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dirty="0" smtClean="0"/>
              <a:t>Writing</a:t>
            </a:r>
            <a:endParaRPr lang="en-GB" sz="72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358" y="1690688"/>
            <a:ext cx="7920038" cy="447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690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does this look in the classroom?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Shared </a:t>
            </a:r>
            <a:r>
              <a:rPr lang="en-GB" dirty="0"/>
              <a:t>writing experiences- the use of Talk for Writing</a:t>
            </a:r>
          </a:p>
          <a:p>
            <a:r>
              <a:rPr lang="en-GB" dirty="0" smtClean="0"/>
              <a:t>Use </a:t>
            </a:r>
            <a:r>
              <a:rPr lang="en-GB" dirty="0"/>
              <a:t>phonics discretely for reading and writing </a:t>
            </a:r>
            <a:r>
              <a:rPr lang="en-GB" dirty="0" smtClean="0"/>
              <a:t>throughout the </a:t>
            </a:r>
            <a:r>
              <a:rPr lang="en-GB" dirty="0"/>
              <a:t>whole day</a:t>
            </a:r>
          </a:p>
          <a:p>
            <a:r>
              <a:rPr lang="en-GB" dirty="0" smtClean="0"/>
              <a:t>Provide </a:t>
            </a:r>
            <a:r>
              <a:rPr lang="en-GB" dirty="0"/>
              <a:t>an enabling environment which </a:t>
            </a:r>
            <a:r>
              <a:rPr lang="en-GB" dirty="0" smtClean="0"/>
              <a:t>creates opportunities </a:t>
            </a:r>
            <a:r>
              <a:rPr lang="en-GB" dirty="0"/>
              <a:t>for these learning experiences</a:t>
            </a:r>
          </a:p>
          <a:p>
            <a:r>
              <a:rPr lang="en-GB" dirty="0" smtClean="0"/>
              <a:t>A </a:t>
            </a:r>
            <a:r>
              <a:rPr lang="en-GB" dirty="0"/>
              <a:t>daily focused 30 minute phonic teaching lesson</a:t>
            </a:r>
          </a:p>
        </p:txBody>
      </p:sp>
    </p:spTree>
    <p:extLst>
      <p:ext uri="{BB962C8B-B14F-4D97-AF65-F5344CB8AC3E}">
        <p14:creationId xmlns:p14="http://schemas.microsoft.com/office/powerpoint/2010/main" val="984662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Writing – How you can </a:t>
            </a:r>
            <a:r>
              <a:rPr lang="en-GB" dirty="0" smtClean="0"/>
              <a:t>help?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Variety </a:t>
            </a:r>
            <a:r>
              <a:rPr lang="en-GB" dirty="0"/>
              <a:t>of writing materials</a:t>
            </a:r>
          </a:p>
          <a:p>
            <a:r>
              <a:rPr lang="en-GB" dirty="0" smtClean="0"/>
              <a:t>Fine </a:t>
            </a:r>
            <a:r>
              <a:rPr lang="en-GB" dirty="0"/>
              <a:t>motor skills- Teach Handwriting</a:t>
            </a:r>
          </a:p>
          <a:p>
            <a:r>
              <a:rPr lang="en-GB" dirty="0" smtClean="0"/>
              <a:t>Cutting</a:t>
            </a:r>
            <a:endParaRPr lang="en-GB" dirty="0"/>
          </a:p>
          <a:p>
            <a:r>
              <a:rPr lang="en-GB" dirty="0" smtClean="0"/>
              <a:t>Handwriting/spelling</a:t>
            </a:r>
            <a:endParaRPr lang="en-GB" dirty="0"/>
          </a:p>
          <a:p>
            <a:r>
              <a:rPr lang="en-GB" dirty="0" smtClean="0"/>
              <a:t>Model </a:t>
            </a:r>
            <a:r>
              <a:rPr lang="en-GB" dirty="0"/>
              <a:t>writing the graphemes</a:t>
            </a:r>
          </a:p>
          <a:p>
            <a:r>
              <a:rPr lang="en-GB" dirty="0" smtClean="0"/>
              <a:t>Correct </a:t>
            </a:r>
            <a:r>
              <a:rPr lang="en-GB" dirty="0"/>
              <a:t>pencil grip</a:t>
            </a:r>
          </a:p>
          <a:p>
            <a:r>
              <a:rPr lang="en-GB" dirty="0" smtClean="0"/>
              <a:t>Lowercase </a:t>
            </a:r>
            <a:r>
              <a:rPr lang="en-GB" dirty="0"/>
              <a:t>letters – capitals only at beginning of sentences, </a:t>
            </a:r>
            <a:r>
              <a:rPr lang="en-GB" dirty="0" smtClean="0"/>
              <a:t>names etc</a:t>
            </a:r>
            <a:r>
              <a:rPr lang="en-GB" dirty="0"/>
              <a:t>.</a:t>
            </a:r>
          </a:p>
          <a:p>
            <a:r>
              <a:rPr lang="en-GB" dirty="0" smtClean="0"/>
              <a:t>Encourage </a:t>
            </a:r>
            <a:r>
              <a:rPr lang="en-GB" dirty="0"/>
              <a:t>your child to draw/write parts of a shopping </a:t>
            </a:r>
            <a:r>
              <a:rPr lang="en-GB" dirty="0" smtClean="0"/>
              <a:t>list, greetings </a:t>
            </a:r>
            <a:r>
              <a:rPr lang="en-GB" dirty="0"/>
              <a:t>card, post it message, birthday/Christmas list.</a:t>
            </a:r>
          </a:p>
          <a:p>
            <a:r>
              <a:rPr lang="en-GB" dirty="0" smtClean="0"/>
              <a:t>Time </a:t>
            </a:r>
            <a:r>
              <a:rPr lang="en-GB" dirty="0"/>
              <a:t>to try some of the activities that promote fine motor control.</a:t>
            </a:r>
          </a:p>
        </p:txBody>
      </p:sp>
    </p:spTree>
    <p:extLst>
      <p:ext uri="{BB962C8B-B14F-4D97-AF65-F5344CB8AC3E}">
        <p14:creationId xmlns:p14="http://schemas.microsoft.com/office/powerpoint/2010/main" val="1156210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websites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968" y="1520824"/>
            <a:ext cx="10984832" cy="5337175"/>
          </a:xfrm>
        </p:spPr>
        <p:txBody>
          <a:bodyPr>
            <a:normAutofit fontScale="3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5500" b="1" dirty="0" smtClean="0"/>
              <a:t>• </a:t>
            </a:r>
            <a:r>
              <a:rPr lang="en-GB" sz="5500" b="1" dirty="0">
                <a:hlinkClick r:id="rId2"/>
              </a:rPr>
              <a:t>https://www.oxfordowl.co.uk/for-home</a:t>
            </a:r>
            <a:r>
              <a:rPr lang="en-GB" sz="5500" b="1" dirty="0" smtClean="0">
                <a:hlinkClick r:id="rId2"/>
              </a:rPr>
              <a:t>/</a:t>
            </a:r>
            <a:endParaRPr lang="en-GB" sz="5500" b="1" dirty="0" smtClean="0"/>
          </a:p>
          <a:p>
            <a:pPr marL="0" indent="0">
              <a:lnSpc>
                <a:spcPct val="120000"/>
              </a:lnSpc>
              <a:buNone/>
            </a:pPr>
            <a:endParaRPr lang="en-GB" sz="2400" b="1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5500" b="1" dirty="0"/>
              <a:t>• </a:t>
            </a:r>
            <a:r>
              <a:rPr lang="en-GB" sz="5500" b="1" dirty="0">
                <a:hlinkClick r:id="rId3"/>
              </a:rPr>
              <a:t>https://</a:t>
            </a:r>
            <a:r>
              <a:rPr lang="en-GB" sz="5500" b="1" dirty="0" smtClean="0">
                <a:hlinkClick r:id="rId3"/>
              </a:rPr>
              <a:t>www.bbc.co.uk/cbeebies/shows/alphablocks</a:t>
            </a:r>
            <a:endParaRPr lang="en-GB" sz="5500" b="1" dirty="0" smtClean="0"/>
          </a:p>
          <a:p>
            <a:pPr marL="0" indent="0">
              <a:lnSpc>
                <a:spcPct val="120000"/>
              </a:lnSpc>
              <a:buNone/>
            </a:pPr>
            <a:endParaRPr lang="en-GB" sz="2400" b="1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5500" b="1" dirty="0"/>
              <a:t>• </a:t>
            </a:r>
            <a:r>
              <a:rPr lang="en-GB" sz="5500" b="1" dirty="0">
                <a:hlinkClick r:id="rId4"/>
              </a:rPr>
              <a:t>https://www.teachyourmonstertoread.com</a:t>
            </a:r>
            <a:r>
              <a:rPr lang="en-GB" sz="5500" b="1" dirty="0" smtClean="0">
                <a:hlinkClick r:id="rId4"/>
              </a:rPr>
              <a:t>/</a:t>
            </a:r>
            <a:endParaRPr lang="en-GB" sz="5500" b="1" dirty="0" smtClean="0"/>
          </a:p>
          <a:p>
            <a:pPr marL="0" indent="0">
              <a:lnSpc>
                <a:spcPct val="120000"/>
              </a:lnSpc>
              <a:buNone/>
            </a:pPr>
            <a:endParaRPr lang="en-GB" sz="2400" b="1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5500" b="1" dirty="0"/>
              <a:t>• </a:t>
            </a:r>
            <a:r>
              <a:rPr lang="en-GB" sz="5500" b="1" dirty="0">
                <a:hlinkClick r:id="rId5"/>
              </a:rPr>
              <a:t>https://</a:t>
            </a:r>
            <a:r>
              <a:rPr lang="en-GB" sz="5500" b="1" dirty="0" smtClean="0">
                <a:hlinkClick r:id="rId5"/>
              </a:rPr>
              <a:t>www.booksfortopics.com/early-years</a:t>
            </a:r>
            <a:endParaRPr lang="en-GB" sz="5500" b="1" dirty="0" smtClean="0"/>
          </a:p>
          <a:p>
            <a:pPr marL="0" indent="0">
              <a:lnSpc>
                <a:spcPct val="120000"/>
              </a:lnSpc>
              <a:buNone/>
            </a:pPr>
            <a:endParaRPr lang="en-GB" sz="2400" b="1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5500" b="1" dirty="0"/>
              <a:t>• </a:t>
            </a:r>
            <a:r>
              <a:rPr lang="en-GB" sz="5500" b="1" dirty="0">
                <a:hlinkClick r:id="rId6"/>
              </a:rPr>
              <a:t>https://</a:t>
            </a:r>
            <a:r>
              <a:rPr lang="en-GB" sz="5500" b="1" dirty="0" smtClean="0">
                <a:hlinkClick r:id="rId6"/>
              </a:rPr>
              <a:t>teachhandwriting.co.uk/parents.html</a:t>
            </a:r>
            <a:endParaRPr lang="en-GB" sz="5500" b="1" dirty="0" smtClean="0"/>
          </a:p>
          <a:p>
            <a:pPr marL="0" indent="0">
              <a:lnSpc>
                <a:spcPct val="120000"/>
              </a:lnSpc>
              <a:buNone/>
            </a:pPr>
            <a:endParaRPr lang="en-GB" sz="2400" b="1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5500" b="1" dirty="0"/>
              <a:t>• </a:t>
            </a:r>
            <a:r>
              <a:rPr lang="en-GB" sz="5500" b="1" dirty="0">
                <a:hlinkClick r:id="rId7"/>
              </a:rPr>
              <a:t>https://</a:t>
            </a:r>
            <a:r>
              <a:rPr lang="en-GB" sz="5500" b="1" dirty="0" smtClean="0">
                <a:hlinkClick r:id="rId7"/>
              </a:rPr>
              <a:t>www.ictgames.com/mobilePage/literacy.html</a:t>
            </a:r>
            <a:endParaRPr lang="en-GB" sz="5500" b="1" dirty="0" smtClean="0"/>
          </a:p>
          <a:p>
            <a:pPr marL="0" indent="0">
              <a:lnSpc>
                <a:spcPct val="120000"/>
              </a:lnSpc>
              <a:buNone/>
            </a:pPr>
            <a:endParaRPr lang="en-GB" sz="2400" b="1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5500" b="1" dirty="0"/>
              <a:t>• </a:t>
            </a:r>
            <a:r>
              <a:rPr lang="en-GB" sz="5500" b="1" dirty="0">
                <a:hlinkClick r:id="rId8"/>
              </a:rPr>
              <a:t>https://www.phonicsplay.co.uk</a:t>
            </a:r>
            <a:r>
              <a:rPr lang="en-GB" sz="5500" b="1" dirty="0" smtClean="0">
                <a:hlinkClick r:id="rId8"/>
              </a:rPr>
              <a:t>/</a:t>
            </a:r>
            <a:endParaRPr lang="en-GB" sz="5500" b="1" dirty="0" smtClean="0"/>
          </a:p>
          <a:p>
            <a:pPr marL="0" indent="0">
              <a:lnSpc>
                <a:spcPct val="120000"/>
              </a:lnSpc>
              <a:buNone/>
            </a:pPr>
            <a:endParaRPr lang="en-GB" sz="2400" b="1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5500" b="1" dirty="0"/>
              <a:t>• </a:t>
            </a:r>
            <a:r>
              <a:rPr lang="en-GB" sz="5500" b="1" dirty="0">
                <a:hlinkClick r:id="rId9"/>
              </a:rPr>
              <a:t>http://www.ruthmiskin.com/en/parents</a:t>
            </a:r>
            <a:r>
              <a:rPr lang="en-GB" sz="5500" b="1" dirty="0" smtClean="0">
                <a:hlinkClick r:id="rId9"/>
              </a:rPr>
              <a:t>/</a:t>
            </a:r>
            <a:endParaRPr lang="en-GB" sz="5500" b="1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24409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705</Words>
  <Application>Microsoft Office PowerPoint</Application>
  <PresentationFormat>Widescreen</PresentationFormat>
  <Paragraphs>80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Speaking and Listening</vt:lpstr>
      <vt:lpstr>Phonics</vt:lpstr>
      <vt:lpstr>Over the following weeks, we will be introducing these sounds in the following order:   Unit 1: a, i, m, s, t  Unit 2: n, o, p  Unit 3: b, c, g, h  Unit 4: d, f, v, e  Unit 5: k, l, r, u  Unit 6: j, w, z  Unit 7: x, y, ff, ll, ss</vt:lpstr>
      <vt:lpstr>PowerPoint Presentation</vt:lpstr>
      <vt:lpstr>Gestures </vt:lpstr>
      <vt:lpstr>We teach the Sound Spelling Correspondences through 4 different games ‘lessons’…</vt:lpstr>
      <vt:lpstr>Phonics books:</vt:lpstr>
      <vt:lpstr>Reading at home   </vt:lpstr>
      <vt:lpstr>What can you do at home?</vt:lpstr>
      <vt:lpstr>Writing</vt:lpstr>
      <vt:lpstr>How does this look in the classroom?</vt:lpstr>
      <vt:lpstr>Writing – How you can help?</vt:lpstr>
      <vt:lpstr>Useful websites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</dc:title>
  <dc:creator>Imogen OMahony</dc:creator>
  <cp:lastModifiedBy>Imogen OMahony</cp:lastModifiedBy>
  <cp:revision>12</cp:revision>
  <dcterms:created xsi:type="dcterms:W3CDTF">2022-09-07T13:42:49Z</dcterms:created>
  <dcterms:modified xsi:type="dcterms:W3CDTF">2024-09-21T13:10:36Z</dcterms:modified>
</cp:coreProperties>
</file>