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handoutMasterIdLst>
    <p:handoutMasterId r:id="rId16"/>
  </p:handoutMasterIdLst>
  <p:sldIdLst>
    <p:sldId id="273" r:id="rId2"/>
    <p:sldId id="276" r:id="rId3"/>
    <p:sldId id="259" r:id="rId4"/>
    <p:sldId id="272" r:id="rId5"/>
    <p:sldId id="285" r:id="rId6"/>
    <p:sldId id="282" r:id="rId7"/>
    <p:sldId id="281" r:id="rId8"/>
    <p:sldId id="265" r:id="rId9"/>
    <p:sldId id="284" r:id="rId10"/>
    <p:sldId id="270" r:id="rId11"/>
    <p:sldId id="275" r:id="rId12"/>
    <p:sldId id="271" r:id="rId13"/>
    <p:sldId id="283" r:id="rId1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85" autoAdjust="0"/>
    <p:restoredTop sz="63529" autoAdjust="0"/>
  </p:normalViewPr>
  <p:slideViewPr>
    <p:cSldViewPr>
      <p:cViewPr varScale="1">
        <p:scale>
          <a:sx n="32" d="100"/>
          <a:sy n="32" d="100"/>
        </p:scale>
        <p:origin x="1872"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D233548B-CA92-4EA6-8BC1-9D29550B6BD4}" type="datetimeFigureOut">
              <a:rPr lang="en-GB" smtClean="0"/>
              <a:t>22/09/2025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1035D1E-2C96-42A0-9502-4E463D8143A2}" type="slidenum">
              <a:rPr lang="en-GB" smtClean="0"/>
              <a:t>‹#›</a:t>
            </a:fld>
            <a:endParaRPr lang="en-GB"/>
          </a:p>
        </p:txBody>
      </p:sp>
    </p:spTree>
    <p:extLst>
      <p:ext uri="{BB962C8B-B14F-4D97-AF65-F5344CB8AC3E}">
        <p14:creationId xmlns:p14="http://schemas.microsoft.com/office/powerpoint/2010/main" val="198833880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388D827-F60D-4D91-B462-E8E122651078}" type="datetimeFigureOut">
              <a:rPr lang="en-GB" smtClean="0"/>
              <a:t>22/09/2025</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BBCA9BA-0098-4250-BE3B-70B9F3D7FAAD}" type="slidenum">
              <a:rPr lang="en-GB" smtClean="0"/>
              <a:t>‹#›</a:t>
            </a:fld>
            <a:endParaRPr lang="en-GB"/>
          </a:p>
        </p:txBody>
      </p:sp>
    </p:spTree>
    <p:extLst>
      <p:ext uri="{BB962C8B-B14F-4D97-AF65-F5344CB8AC3E}">
        <p14:creationId xmlns:p14="http://schemas.microsoft.com/office/powerpoint/2010/main" val="2493695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BBCA9BA-0098-4250-BE3B-70B9F3D7FAAD}" type="slidenum">
              <a:rPr lang="en-GB" smtClean="0"/>
              <a:t>3</a:t>
            </a:fld>
            <a:endParaRPr lang="en-GB"/>
          </a:p>
        </p:txBody>
      </p:sp>
    </p:spTree>
    <p:extLst>
      <p:ext uri="{BB962C8B-B14F-4D97-AF65-F5344CB8AC3E}">
        <p14:creationId xmlns:p14="http://schemas.microsoft.com/office/powerpoint/2010/main" val="2547096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means we have adopted a play-based approach to learning. </a:t>
            </a:r>
          </a:p>
          <a:p>
            <a:r>
              <a:rPr lang="en-GB" dirty="0"/>
              <a:t>Research and our school experience have shown us that children 7 and under learn best through play and exploration. </a:t>
            </a:r>
          </a:p>
          <a:p>
            <a:r>
              <a:rPr lang="en-GB" dirty="0"/>
              <a:t>We are aiming to nurture our children’s social, emotional, physical and spiritual wellbeing while also having high academic aspirations. </a:t>
            </a:r>
          </a:p>
          <a:p>
            <a:r>
              <a:rPr lang="en-GB" dirty="0"/>
              <a:t>We want to enable our children to be independent, resilient learners who are motivated to learn. </a:t>
            </a:r>
          </a:p>
          <a:p>
            <a:r>
              <a:rPr lang="en-GB" dirty="0"/>
              <a:t>We believe that a play-based approach is the best way to do this. </a:t>
            </a:r>
          </a:p>
          <a:p>
            <a:r>
              <a:rPr lang="en-GB" dirty="0"/>
              <a:t>Children will still receive the rigour of academic high standards and a highly ambitious curriculum. It’s all the better when they can consolidate their learning in a developmentally appropriate way. </a:t>
            </a:r>
          </a:p>
          <a:p>
            <a:endParaRPr lang="en-GB" dirty="0"/>
          </a:p>
          <a:p>
            <a:r>
              <a:rPr lang="en-GB" dirty="0"/>
              <a:t>Ultimately, if children aren’t happy, they can’t learn. We know this and that’s why it’s important to us that your children get adequate transition from EYFS. </a:t>
            </a:r>
            <a:br>
              <a:rPr lang="en-GB" dirty="0"/>
            </a:br>
            <a:r>
              <a:rPr lang="en-GB" dirty="0"/>
              <a:t>The year will progress – so have no fear, they will still certainly be challenged appropriately!</a:t>
            </a:r>
          </a:p>
        </p:txBody>
      </p:sp>
      <p:sp>
        <p:nvSpPr>
          <p:cNvPr id="4" name="Slide Number Placeholder 3"/>
          <p:cNvSpPr>
            <a:spLocks noGrp="1"/>
          </p:cNvSpPr>
          <p:nvPr>
            <p:ph type="sldNum" sz="quarter" idx="5"/>
          </p:nvPr>
        </p:nvSpPr>
        <p:spPr/>
        <p:txBody>
          <a:bodyPr/>
          <a:lstStyle/>
          <a:p>
            <a:fld id="{4BBCA9BA-0098-4250-BE3B-70B9F3D7FAAD}" type="slidenum">
              <a:rPr lang="en-GB" smtClean="0"/>
              <a:t>6</a:t>
            </a:fld>
            <a:endParaRPr lang="en-GB"/>
          </a:p>
        </p:txBody>
      </p:sp>
    </p:spTree>
    <p:extLst>
      <p:ext uri="{BB962C8B-B14F-4D97-AF65-F5344CB8AC3E}">
        <p14:creationId xmlns:p14="http://schemas.microsoft.com/office/powerpoint/2010/main" val="33588419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Model</a:t>
            </a:r>
            <a:r>
              <a:rPr lang="en-GB" baseline="0" dirty="0"/>
              <a:t> finding resources on the website</a:t>
            </a:r>
            <a:endParaRPr lang="en-GB" dirty="0"/>
          </a:p>
        </p:txBody>
      </p:sp>
      <p:sp>
        <p:nvSpPr>
          <p:cNvPr id="4" name="Slide Number Placeholder 3"/>
          <p:cNvSpPr>
            <a:spLocks noGrp="1"/>
          </p:cNvSpPr>
          <p:nvPr>
            <p:ph type="sldNum" sz="quarter" idx="10"/>
          </p:nvPr>
        </p:nvSpPr>
        <p:spPr/>
        <p:txBody>
          <a:bodyPr/>
          <a:lstStyle/>
          <a:p>
            <a:fld id="{4BBCA9BA-0098-4250-BE3B-70B9F3D7FAAD}" type="slidenum">
              <a:rPr lang="en-GB" smtClean="0"/>
              <a:t>7</a:t>
            </a:fld>
            <a:endParaRPr lang="en-GB"/>
          </a:p>
        </p:txBody>
      </p:sp>
    </p:spTree>
    <p:extLst>
      <p:ext uri="{BB962C8B-B14F-4D97-AF65-F5344CB8AC3E}">
        <p14:creationId xmlns:p14="http://schemas.microsoft.com/office/powerpoint/2010/main" val="29327627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BBCA9BA-0098-4250-BE3B-70B9F3D7FAAD}" type="slidenum">
              <a:rPr lang="en-GB" smtClean="0"/>
              <a:t>8</a:t>
            </a:fld>
            <a:endParaRPr lang="en-GB"/>
          </a:p>
        </p:txBody>
      </p:sp>
    </p:spTree>
    <p:extLst>
      <p:ext uri="{BB962C8B-B14F-4D97-AF65-F5344CB8AC3E}">
        <p14:creationId xmlns:p14="http://schemas.microsoft.com/office/powerpoint/2010/main" val="386329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BBCA9BA-0098-4250-BE3B-70B9F3D7FAAD}" type="slidenum">
              <a:rPr lang="en-GB" smtClean="0"/>
              <a:t>10</a:t>
            </a:fld>
            <a:endParaRPr lang="en-GB"/>
          </a:p>
        </p:txBody>
      </p:sp>
    </p:spTree>
    <p:extLst>
      <p:ext uri="{BB962C8B-B14F-4D97-AF65-F5344CB8AC3E}">
        <p14:creationId xmlns:p14="http://schemas.microsoft.com/office/powerpoint/2010/main" val="13907668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BBCA9BA-0098-4250-BE3B-70B9F3D7FAAD}" type="slidenum">
              <a:rPr lang="en-GB" smtClean="0"/>
              <a:t>12</a:t>
            </a:fld>
            <a:endParaRPr lang="en-GB"/>
          </a:p>
        </p:txBody>
      </p:sp>
    </p:spTree>
    <p:extLst>
      <p:ext uri="{BB962C8B-B14F-4D97-AF65-F5344CB8AC3E}">
        <p14:creationId xmlns:p14="http://schemas.microsoft.com/office/powerpoint/2010/main" val="29957290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AE32271-2542-4724-8A3D-442639E1DC6C}"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20979305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E32271-2542-4724-8A3D-442639E1DC6C}"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34005359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E32271-2542-4724-8A3D-442639E1DC6C}"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2491246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AE32271-2542-4724-8A3D-442639E1DC6C}"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903861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AE32271-2542-4724-8A3D-442639E1DC6C}" type="datetimeFigureOut">
              <a:rPr lang="en-GB" smtClean="0"/>
              <a:t>22/09/2025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3839772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AE32271-2542-4724-8A3D-442639E1DC6C}" type="datetimeFigureOut">
              <a:rPr lang="en-GB" smtClean="0"/>
              <a:t>22/09/2025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3087100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E32271-2542-4724-8A3D-442639E1DC6C}" type="datetimeFigureOut">
              <a:rPr lang="en-GB" smtClean="0"/>
              <a:t>22/09/2025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21029951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AE32271-2542-4724-8A3D-442639E1DC6C}"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2033595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8AE32271-2542-4724-8A3D-442639E1DC6C}" type="datetimeFigureOut">
              <a:rPr lang="en-GB" smtClean="0"/>
              <a:t>22/09/2025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1209484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E32271-2542-4724-8A3D-442639E1DC6C}"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1845386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E32271-2542-4724-8A3D-442639E1DC6C}" type="datetimeFigureOut">
              <a:rPr lang="en-GB" smtClean="0"/>
              <a:t>22/09/2025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386BE16-013E-4C59-B003-8F1A651C39E1}" type="slidenum">
              <a:rPr lang="en-GB" smtClean="0"/>
              <a:t>‹#›</a:t>
            </a:fld>
            <a:endParaRPr lang="en-GB"/>
          </a:p>
        </p:txBody>
      </p:sp>
    </p:spTree>
    <p:extLst>
      <p:ext uri="{BB962C8B-B14F-4D97-AF65-F5344CB8AC3E}">
        <p14:creationId xmlns:p14="http://schemas.microsoft.com/office/powerpoint/2010/main" val="614410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AE32271-2542-4724-8A3D-442639E1DC6C}" type="datetimeFigureOut">
              <a:rPr lang="en-GB" smtClean="0"/>
              <a:t>22/09/2025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386BE16-013E-4C59-B003-8F1A651C39E1}" type="slidenum">
              <a:rPr lang="en-GB" smtClean="0"/>
              <a:t>‹#›</a:t>
            </a:fld>
            <a:endParaRPr lang="en-GB"/>
          </a:p>
        </p:txBody>
      </p:sp>
    </p:spTree>
    <p:extLst>
      <p:ext uri="{BB962C8B-B14F-4D97-AF65-F5344CB8AC3E}">
        <p14:creationId xmlns:p14="http://schemas.microsoft.com/office/powerpoint/2010/main" val="290319453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admin@st-johns-trowbridge.wilts.sch.uk"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9228" y="116632"/>
            <a:ext cx="8325544" cy="873051"/>
          </a:xfrm>
        </p:spPr>
        <p:txBody>
          <a:bodyPr>
            <a:noAutofit/>
          </a:bodyPr>
          <a:lstStyle/>
          <a:p>
            <a:r>
              <a:rPr lang="en-GB" sz="6000" dirty="0">
                <a:latin typeface="+mn-lt"/>
                <a:cs typeface="Arial" panose="020B0604020202020204" pitchFamily="34" charset="0"/>
              </a:rPr>
              <a:t>Welcome to Years 1 and 2</a:t>
            </a:r>
          </a:p>
        </p:txBody>
      </p:sp>
      <p:pic>
        <p:nvPicPr>
          <p:cNvPr id="1026" name="Picture 3" descr="T:\lynne longmuir 201617\desktop\St-John's-mission-statemen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82678" y="836712"/>
            <a:ext cx="4978643" cy="53066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84194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cs typeface="Arial" panose="020B0604020202020204" pitchFamily="34" charset="0"/>
              </a:rPr>
              <a:t>Curriculum Intent at St John’s Catholic Primary School, Trowbridge </a:t>
            </a:r>
          </a:p>
        </p:txBody>
      </p:sp>
      <p:sp>
        <p:nvSpPr>
          <p:cNvPr id="3" name="Content Placeholder 2"/>
          <p:cNvSpPr>
            <a:spLocks noGrp="1"/>
          </p:cNvSpPr>
          <p:nvPr>
            <p:ph idx="1"/>
          </p:nvPr>
        </p:nvSpPr>
        <p:spPr>
          <a:xfrm>
            <a:off x="287524" y="1844824"/>
            <a:ext cx="8568952" cy="3691607"/>
          </a:xfrm>
        </p:spPr>
        <p:txBody>
          <a:bodyPr>
            <a:noAutofit/>
          </a:bodyPr>
          <a:lstStyle/>
          <a:p>
            <a:pPr marL="0" indent="0">
              <a:buNone/>
            </a:pPr>
            <a:r>
              <a:rPr lang="en-GB" sz="2800" dirty="0">
                <a:cs typeface="Arial" panose="020B0604020202020204" pitchFamily="34" charset="0"/>
              </a:rPr>
              <a:t>St John’s Catholic Primary School was founded in 1927 by the Sisters of St John of God whose aim was </a:t>
            </a:r>
            <a:r>
              <a:rPr lang="en-GB" sz="2800" b="1" i="1" dirty="0">
                <a:cs typeface="Arial" panose="020B0604020202020204" pitchFamily="34" charset="0"/>
              </a:rPr>
              <a:t>‘to give concrete expressions to God’s compassionate care for all people and the whole of creation’. </a:t>
            </a:r>
            <a:r>
              <a:rPr lang="en-GB" sz="2800" dirty="0">
                <a:cs typeface="Arial" panose="020B0604020202020204" pitchFamily="34" charset="0"/>
              </a:rPr>
              <a:t>Our school delivers an ambitious national curriculum and provides pupils with a sequenced introduction to the essential knowledge that they need to be educated citizens. It introduces pupils to the best that has been thought and said; and helps engender an appreciation of human creativity and achievement. Catholic Social Teaching is embedded into and beyond the classroom-based curriculum.</a:t>
            </a:r>
          </a:p>
        </p:txBody>
      </p:sp>
    </p:spTree>
    <p:extLst>
      <p:ext uri="{BB962C8B-B14F-4D97-AF65-F5344CB8AC3E}">
        <p14:creationId xmlns:p14="http://schemas.microsoft.com/office/powerpoint/2010/main" val="981637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9618"/>
          </a:xfrm>
        </p:spPr>
        <p:txBody>
          <a:bodyPr>
            <a:normAutofit/>
          </a:bodyPr>
          <a:lstStyle/>
          <a:p>
            <a:pPr algn="ctr"/>
            <a:r>
              <a:rPr lang="en-GB" sz="4800" b="1" dirty="0">
                <a:cs typeface="Arial" panose="020B0604020202020204" pitchFamily="34" charset="0"/>
              </a:rPr>
              <a:t>The Team</a:t>
            </a:r>
          </a:p>
        </p:txBody>
      </p:sp>
      <p:sp>
        <p:nvSpPr>
          <p:cNvPr id="3" name="Content Placeholder 2"/>
          <p:cNvSpPr>
            <a:spLocks noGrp="1"/>
          </p:cNvSpPr>
          <p:nvPr>
            <p:ph idx="1"/>
          </p:nvPr>
        </p:nvSpPr>
        <p:spPr>
          <a:xfrm>
            <a:off x="315824" y="1124745"/>
            <a:ext cx="8496944" cy="3312368"/>
          </a:xfrm>
        </p:spPr>
        <p:txBody>
          <a:bodyPr>
            <a:noAutofit/>
          </a:bodyPr>
          <a:lstStyle/>
          <a:p>
            <a:pPr marL="0" indent="0">
              <a:buNone/>
            </a:pPr>
            <a:r>
              <a:rPr lang="en-GB" sz="3200" dirty="0">
                <a:solidFill>
                  <a:schemeClr val="tx1">
                    <a:lumMod val="50000"/>
                    <a:lumOff val="50000"/>
                  </a:schemeClr>
                </a:solidFill>
                <a:latin typeface="Arial" panose="020B0604020202020204" pitchFamily="34" charset="0"/>
                <a:cs typeface="Arial" panose="020B0604020202020204" pitchFamily="34" charset="0"/>
              </a:rPr>
              <a:t>Counsel Class – Miss Holmes</a:t>
            </a:r>
          </a:p>
          <a:p>
            <a:pPr marL="0" indent="0">
              <a:buNone/>
            </a:pPr>
            <a:r>
              <a:rPr lang="en-GB" sz="3200" dirty="0">
                <a:solidFill>
                  <a:schemeClr val="tx1">
                    <a:lumMod val="50000"/>
                    <a:lumOff val="50000"/>
                  </a:schemeClr>
                </a:solidFill>
                <a:latin typeface="Arial" panose="020B0604020202020204" pitchFamily="34" charset="0"/>
                <a:cs typeface="Arial" panose="020B0604020202020204" pitchFamily="34" charset="0"/>
              </a:rPr>
              <a:t>Courage Class – Mrs Muxlow</a:t>
            </a:r>
          </a:p>
          <a:p>
            <a:pPr marL="0" indent="0">
              <a:buNone/>
            </a:pPr>
            <a:r>
              <a:rPr lang="en-GB" sz="3200" dirty="0">
                <a:solidFill>
                  <a:schemeClr val="tx1">
                    <a:lumMod val="50000"/>
                    <a:lumOff val="50000"/>
                  </a:schemeClr>
                </a:solidFill>
                <a:latin typeface="Arial" panose="020B0604020202020204" pitchFamily="34" charset="0"/>
                <a:cs typeface="Arial" panose="020B0604020202020204" pitchFamily="34" charset="0"/>
              </a:rPr>
              <a:t>Knowledge Class – Miss McColgan</a:t>
            </a:r>
          </a:p>
        </p:txBody>
      </p:sp>
      <p:sp>
        <p:nvSpPr>
          <p:cNvPr id="6" name="TextBox 5"/>
          <p:cNvSpPr txBox="1"/>
          <p:nvPr/>
        </p:nvSpPr>
        <p:spPr>
          <a:xfrm>
            <a:off x="415346" y="4005064"/>
            <a:ext cx="4181129" cy="1569660"/>
          </a:xfrm>
          <a:prstGeom prst="rect">
            <a:avLst/>
          </a:prstGeom>
          <a:solidFill>
            <a:schemeClr val="accent4"/>
          </a:solidFill>
        </p:spPr>
        <p:txBody>
          <a:bodyPr wrap="square" rtlCol="0">
            <a:spAutoFit/>
          </a:bodyPr>
          <a:lstStyle/>
          <a:p>
            <a:r>
              <a:rPr lang="en-GB" sz="2400" dirty="0"/>
              <a:t>Mrs Eaton – Phonics</a:t>
            </a:r>
          </a:p>
          <a:p>
            <a:r>
              <a:rPr lang="en-GB" sz="2400" dirty="0"/>
              <a:t>Mr Emil – PE </a:t>
            </a:r>
          </a:p>
          <a:p>
            <a:r>
              <a:rPr lang="en-GB" sz="2400" dirty="0"/>
              <a:t>Miss Hall - Swimming</a:t>
            </a:r>
          </a:p>
          <a:p>
            <a:endParaRPr lang="en-GB" sz="2400" dirty="0"/>
          </a:p>
        </p:txBody>
      </p:sp>
      <p:sp>
        <p:nvSpPr>
          <p:cNvPr id="7" name="Rounded Rectangle 6"/>
          <p:cNvSpPr/>
          <p:nvPr/>
        </p:nvSpPr>
        <p:spPr>
          <a:xfrm>
            <a:off x="5552721" y="3493750"/>
            <a:ext cx="3304664" cy="2592288"/>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800" b="1" u="sng" dirty="0"/>
              <a:t>Support Staff</a:t>
            </a:r>
          </a:p>
          <a:p>
            <a:pPr algn="ctr"/>
            <a:endParaRPr lang="en-GB" sz="2800" dirty="0"/>
          </a:p>
          <a:p>
            <a:pPr algn="ctr"/>
            <a:r>
              <a:rPr lang="en-GB" sz="2800" dirty="0"/>
              <a:t>Mrs Wade</a:t>
            </a:r>
          </a:p>
          <a:p>
            <a:pPr algn="ctr"/>
            <a:r>
              <a:rPr lang="en-GB" sz="2800" dirty="0"/>
              <a:t>Miss Fowler</a:t>
            </a:r>
          </a:p>
          <a:p>
            <a:pPr algn="ctr"/>
            <a:r>
              <a:rPr lang="en-GB" sz="2800" b="1" dirty="0"/>
              <a:t>Miss Bygrave</a:t>
            </a:r>
          </a:p>
        </p:txBody>
      </p:sp>
    </p:spTree>
    <p:extLst>
      <p:ext uri="{BB962C8B-B14F-4D97-AF65-F5344CB8AC3E}">
        <p14:creationId xmlns:p14="http://schemas.microsoft.com/office/powerpoint/2010/main" val="1997209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2656" y="34244"/>
            <a:ext cx="7886700" cy="1325563"/>
          </a:xfrm>
        </p:spPr>
        <p:txBody>
          <a:bodyPr>
            <a:normAutofit/>
          </a:bodyPr>
          <a:lstStyle/>
          <a:p>
            <a:pPr algn="ctr"/>
            <a:r>
              <a:rPr lang="en-GB" sz="4000" b="1" dirty="0">
                <a:cs typeface="Arial" panose="020B0604020202020204" pitchFamily="34" charset="0"/>
              </a:rPr>
              <a:t>A Typical Timetable</a:t>
            </a:r>
          </a:p>
        </p:txBody>
      </p:sp>
      <p:sp>
        <p:nvSpPr>
          <p:cNvPr id="5" name="Rounded Rectangle 4"/>
          <p:cNvSpPr/>
          <p:nvPr/>
        </p:nvSpPr>
        <p:spPr>
          <a:xfrm>
            <a:off x="5292080" y="325211"/>
            <a:ext cx="3456384" cy="206919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sz="2400" b="1" u="sng" dirty="0"/>
          </a:p>
          <a:p>
            <a:pPr algn="ctr"/>
            <a:r>
              <a:rPr lang="en-GB" sz="2400" b="1" u="sng" dirty="0"/>
              <a:t>PE Days</a:t>
            </a:r>
          </a:p>
          <a:p>
            <a:pPr algn="ctr"/>
            <a:r>
              <a:rPr lang="en-GB" sz="2400" b="1" dirty="0"/>
              <a:t>Counsel – Tuesday</a:t>
            </a:r>
          </a:p>
          <a:p>
            <a:pPr algn="ctr"/>
            <a:r>
              <a:rPr lang="en-GB" sz="2400" b="1" dirty="0"/>
              <a:t>Courage – Wednesday</a:t>
            </a:r>
          </a:p>
          <a:p>
            <a:pPr algn="ctr"/>
            <a:r>
              <a:rPr lang="en-GB" sz="2400" b="1" dirty="0"/>
              <a:t>Knowledge – Monday </a:t>
            </a:r>
          </a:p>
          <a:p>
            <a:pPr algn="ctr"/>
            <a:r>
              <a:rPr lang="en-GB" sz="2400" b="1" dirty="0"/>
              <a:t> </a:t>
            </a:r>
          </a:p>
          <a:p>
            <a:pPr algn="ctr"/>
            <a:endParaRPr lang="en-GB" sz="2400" dirty="0"/>
          </a:p>
        </p:txBody>
      </p:sp>
      <p:pic>
        <p:nvPicPr>
          <p:cNvPr id="6" name="Picture 5">
            <a:extLst>
              <a:ext uri="{FF2B5EF4-FFF2-40B4-BE49-F238E27FC236}">
                <a16:creationId xmlns:a16="http://schemas.microsoft.com/office/drawing/2014/main" id="{3D28423A-6F51-57A5-124D-8F6DE70246E2}"/>
              </a:ext>
            </a:extLst>
          </p:cNvPr>
          <p:cNvPicPr>
            <a:picLocks noChangeAspect="1"/>
          </p:cNvPicPr>
          <p:nvPr/>
        </p:nvPicPr>
        <p:blipFill>
          <a:blip r:embed="rId2"/>
          <a:stretch>
            <a:fillRect/>
          </a:stretch>
        </p:blipFill>
        <p:spPr>
          <a:xfrm>
            <a:off x="0" y="1988840"/>
            <a:ext cx="9144000" cy="5256730"/>
          </a:xfrm>
          <a:prstGeom prst="rect">
            <a:avLst/>
          </a:prstGeom>
        </p:spPr>
      </p:pic>
      <p:sp>
        <p:nvSpPr>
          <p:cNvPr id="7" name="TextBox 6">
            <a:extLst>
              <a:ext uri="{FF2B5EF4-FFF2-40B4-BE49-F238E27FC236}">
                <a16:creationId xmlns:a16="http://schemas.microsoft.com/office/drawing/2014/main" id="{E13D70E8-E73C-516A-B679-5025ED856B65}"/>
              </a:ext>
            </a:extLst>
          </p:cNvPr>
          <p:cNvSpPr txBox="1"/>
          <p:nvPr/>
        </p:nvSpPr>
        <p:spPr>
          <a:xfrm>
            <a:off x="472615" y="1065510"/>
            <a:ext cx="4104456" cy="923330"/>
          </a:xfrm>
          <a:prstGeom prst="rect">
            <a:avLst/>
          </a:prstGeom>
          <a:noFill/>
        </p:spPr>
        <p:txBody>
          <a:bodyPr wrap="square" rtlCol="0">
            <a:spAutoFit/>
          </a:bodyPr>
          <a:lstStyle/>
          <a:p>
            <a:r>
              <a:rPr lang="en-GB" dirty="0"/>
              <a:t>From Term 2, Children will have 2 PE days, this term, we’ve grouped all PE within the swimming day to aid transition</a:t>
            </a:r>
          </a:p>
        </p:txBody>
      </p:sp>
    </p:spTree>
    <p:extLst>
      <p:ext uri="{BB962C8B-B14F-4D97-AF65-F5344CB8AC3E}">
        <p14:creationId xmlns:p14="http://schemas.microsoft.com/office/powerpoint/2010/main" val="704001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888" y="3068960"/>
            <a:ext cx="4446215" cy="1600200"/>
          </a:xfrm>
        </p:spPr>
        <p:txBody>
          <a:bodyPr>
            <a:normAutofit fontScale="90000"/>
          </a:bodyPr>
          <a:lstStyle/>
          <a:p>
            <a:pPr algn="ctr">
              <a:lnSpc>
                <a:spcPct val="106000"/>
              </a:lnSpc>
              <a:spcAft>
                <a:spcPts val="800"/>
              </a:spcAft>
            </a:pPr>
            <a:br>
              <a:rPr lang="en-GB" sz="3600" kern="1400" dirty="0">
                <a:solidFill>
                  <a:srgbClr val="000000"/>
                </a:solidFill>
                <a:latin typeface="Arial" panose="020B0604020202020204" pitchFamily="34" charset="0"/>
                <a:ea typeface="Times New Roman" panose="02020603050405020304" pitchFamily="18" charset="0"/>
              </a:rPr>
            </a:br>
            <a:r>
              <a:rPr lang="en-GB" b="1" u="sng" kern="1400" dirty="0">
                <a:solidFill>
                  <a:srgbClr val="000000"/>
                </a:solidFill>
                <a:latin typeface="Arial" panose="020B0604020202020204" pitchFamily="34" charset="0"/>
                <a:ea typeface="Times New Roman" panose="02020603050405020304" pitchFamily="18" charset="0"/>
              </a:rPr>
              <a:t>School starts at 8.40am</a:t>
            </a:r>
            <a:r>
              <a:rPr lang="en-GB" kern="1400" dirty="0">
                <a:solidFill>
                  <a:srgbClr val="000000"/>
                </a:solidFill>
                <a:latin typeface="Arial" panose="020B0604020202020204" pitchFamily="34" charset="0"/>
                <a:ea typeface="Times New Roman" panose="02020603050405020304" pitchFamily="18" charset="0"/>
              </a:rPr>
              <a:t>.</a:t>
            </a:r>
            <a:br>
              <a:rPr lang="en-GB" kern="1400" dirty="0">
                <a:solidFill>
                  <a:srgbClr val="000000"/>
                </a:solidFill>
                <a:latin typeface="Arial" panose="020B0604020202020204" pitchFamily="34" charset="0"/>
                <a:ea typeface="Times New Roman" panose="02020603050405020304" pitchFamily="18" charset="0"/>
              </a:rPr>
            </a:br>
            <a:br>
              <a:rPr lang="en-GB" kern="1400" dirty="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Children should be on the playground by 8.40am, ready to </a:t>
            </a:r>
            <a:r>
              <a:rPr lang="en-GB" kern="1400">
                <a:solidFill>
                  <a:srgbClr val="000000"/>
                </a:solidFill>
                <a:latin typeface="Arial" panose="020B0604020202020204" pitchFamily="34" charset="0"/>
                <a:ea typeface="Times New Roman" panose="02020603050405020304" pitchFamily="18" charset="0"/>
              </a:rPr>
              <a:t>go into </a:t>
            </a:r>
            <a:r>
              <a:rPr lang="en-GB" kern="1400" dirty="0">
                <a:solidFill>
                  <a:srgbClr val="000000"/>
                </a:solidFill>
                <a:latin typeface="Arial" panose="020B0604020202020204" pitchFamily="34" charset="0"/>
                <a:ea typeface="Times New Roman" panose="02020603050405020304" pitchFamily="18" charset="0"/>
              </a:rPr>
              <a:t>class. </a:t>
            </a:r>
            <a:br>
              <a:rPr lang="en-GB" kern="1400" dirty="0">
                <a:solidFill>
                  <a:srgbClr val="000000"/>
                </a:solidFill>
                <a:latin typeface="Arial" panose="020B0604020202020204" pitchFamily="34" charset="0"/>
                <a:ea typeface="Times New Roman" panose="02020603050405020304" pitchFamily="18" charset="0"/>
              </a:rPr>
            </a:br>
            <a:br>
              <a:rPr lang="en-GB" kern="1400" dirty="0">
                <a:solidFill>
                  <a:srgbClr val="000000"/>
                </a:solidFill>
                <a:latin typeface="Arial" panose="020B0604020202020204" pitchFamily="34" charset="0"/>
                <a:ea typeface="Times New Roman" panose="02020603050405020304" pitchFamily="18" charset="0"/>
              </a:rPr>
            </a:br>
            <a:r>
              <a:rPr lang="en-GB" kern="1400" dirty="0">
                <a:solidFill>
                  <a:srgbClr val="000000"/>
                </a:solidFill>
                <a:latin typeface="Arial" panose="020B0604020202020204" pitchFamily="34" charset="0"/>
                <a:ea typeface="Times New Roman" panose="02020603050405020304" pitchFamily="18" charset="0"/>
              </a:rPr>
              <a:t>We would like to remind you that if your child arrives late to school, an adult MUST accompany them to the school office and fill in one of these slips. </a:t>
            </a:r>
            <a:br>
              <a:rPr lang="en-GB" sz="1400" kern="1400" dirty="0">
                <a:solidFill>
                  <a:srgbClr val="000000"/>
                </a:solidFill>
                <a:latin typeface="Times New Roman" panose="02020603050405020304" pitchFamily="18" charset="0"/>
                <a:ea typeface="Times New Roman" panose="02020603050405020304" pitchFamily="18" charset="0"/>
              </a:rPr>
            </a:b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178518" y="188640"/>
            <a:ext cx="3727303" cy="6422991"/>
          </a:xfrm>
        </p:spPr>
      </p:pic>
      <p:sp>
        <p:nvSpPr>
          <p:cNvPr id="6" name="Rectangle 5"/>
          <p:cNvSpPr/>
          <p:nvPr/>
        </p:nvSpPr>
        <p:spPr>
          <a:xfrm>
            <a:off x="466996" y="4884555"/>
            <a:ext cx="4572000" cy="1727076"/>
          </a:xfrm>
          <a:prstGeom prst="rect">
            <a:avLst/>
          </a:prstGeom>
        </p:spPr>
        <p:txBody>
          <a:bodyPr>
            <a:spAutoFit/>
          </a:bodyPr>
          <a:lstStyle/>
          <a:p>
            <a:pPr lvl="0" algn="ctr"/>
            <a:r>
              <a:rPr lang="en-GB" sz="1200" b="1" u="sng" kern="1400" dirty="0">
                <a:solidFill>
                  <a:srgbClr val="000000"/>
                </a:solidFill>
                <a:latin typeface="Times New Roman" panose="02020603050405020304" pitchFamily="18" charset="0"/>
                <a:ea typeface="Times New Roman" panose="02020603050405020304" pitchFamily="18" charset="0"/>
              </a:rPr>
              <a:t>Late Slip – to be completed by the parent/carer</a:t>
            </a:r>
            <a:endParaRPr lang="en-GB" sz="1200" kern="1400" dirty="0">
              <a:solidFill>
                <a:srgbClr val="000000"/>
              </a:solidFill>
              <a:latin typeface="Times New Roman" panose="02020603050405020304" pitchFamily="18" charset="0"/>
              <a:ea typeface="Times New Roman" panose="02020603050405020304" pitchFamily="18" charset="0"/>
            </a:endParaRPr>
          </a:p>
          <a:p>
            <a:pPr lvl="0" algn="ct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lvl="0"/>
            <a:r>
              <a:rPr lang="en-GB" sz="1200" b="1" kern="1400" dirty="0">
                <a:solidFill>
                  <a:srgbClr val="000000"/>
                </a:solidFill>
                <a:latin typeface="Times New Roman" panose="02020603050405020304" pitchFamily="18" charset="0"/>
                <a:ea typeface="Times New Roman" panose="02020603050405020304" pitchFamily="18" charset="0"/>
              </a:rPr>
              <a:t>Name of Child: _______________________Class:___</a:t>
            </a:r>
            <a:endParaRPr lang="en-GB" sz="1200" kern="1400" dirty="0">
              <a:solidFill>
                <a:srgbClr val="000000"/>
              </a:solidFill>
              <a:latin typeface="Times New Roman" panose="02020603050405020304" pitchFamily="18" charset="0"/>
              <a:ea typeface="Times New Roman" panose="02020603050405020304" pitchFamily="18" charset="0"/>
            </a:endParaRPr>
          </a:p>
          <a:p>
            <a:pPr lvl="0">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lvl="0">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Date: ___/___/23   Time:_________ Signed: ___________</a:t>
            </a:r>
            <a:endParaRPr lang="en-GB" sz="1200" kern="1400" dirty="0">
              <a:solidFill>
                <a:srgbClr val="000000"/>
              </a:solidFill>
              <a:latin typeface="Times New Roman" panose="02020603050405020304" pitchFamily="18" charset="0"/>
              <a:ea typeface="Times New Roman" panose="02020603050405020304" pitchFamily="18" charset="0"/>
            </a:endParaRPr>
          </a:p>
          <a:p>
            <a:pPr lvl="0">
              <a:tabLst>
                <a:tab pos="1888490" algn="l"/>
              </a:tabLst>
            </a:pPr>
            <a:r>
              <a:rPr lang="en-GB" sz="1200" b="1" kern="1400" dirty="0">
                <a:solidFill>
                  <a:srgbClr val="000000"/>
                </a:solidFill>
                <a:latin typeface="Times New Roman" panose="02020603050405020304" pitchFamily="18" charset="0"/>
                <a:ea typeface="Times New Roman" panose="02020603050405020304" pitchFamily="18" charset="0"/>
              </a:rPr>
              <a:t> </a:t>
            </a:r>
            <a:endParaRPr lang="en-GB" sz="1200" kern="1400" dirty="0">
              <a:solidFill>
                <a:srgbClr val="000000"/>
              </a:solidFill>
              <a:latin typeface="Times New Roman" panose="02020603050405020304" pitchFamily="18" charset="0"/>
              <a:ea typeface="Times New Roman" panose="02020603050405020304" pitchFamily="18" charset="0"/>
            </a:endParaRPr>
          </a:p>
          <a:p>
            <a:pPr lvl="0">
              <a:lnSpc>
                <a:spcPct val="106000"/>
              </a:lnSpc>
              <a:spcAft>
                <a:spcPts val="800"/>
              </a:spcAft>
            </a:pPr>
            <a:r>
              <a:rPr lang="en-GB" sz="1200" b="1" kern="1400" dirty="0">
                <a:solidFill>
                  <a:srgbClr val="000000"/>
                </a:solidFill>
                <a:latin typeface="Times New Roman" panose="02020603050405020304" pitchFamily="18" charset="0"/>
                <a:ea typeface="Times New Roman" panose="02020603050405020304" pitchFamily="18" charset="0"/>
              </a:rPr>
              <a:t>Reason for being late to school:</a:t>
            </a:r>
            <a:r>
              <a:rPr lang="en-GB" sz="1200" kern="1400" dirty="0">
                <a:solidFill>
                  <a:srgbClr val="000000"/>
                </a:solidFill>
                <a:latin typeface="Times New Roman" panose="02020603050405020304" pitchFamily="18" charset="0"/>
                <a:ea typeface="Times New Roman" panose="02020603050405020304" pitchFamily="18" charset="0"/>
              </a:rPr>
              <a:t>_____________________</a:t>
            </a:r>
          </a:p>
          <a:p>
            <a:pPr lvl="0">
              <a:lnSpc>
                <a:spcPct val="106000"/>
              </a:lnSpc>
              <a:spcAft>
                <a:spcPts val="800"/>
              </a:spcAft>
            </a:pPr>
            <a:r>
              <a:rPr lang="en-GB" sz="1400" kern="1400" dirty="0">
                <a:solidFill>
                  <a:srgbClr val="000000"/>
                </a:solidFill>
                <a:latin typeface="Times New Roman" panose="02020603050405020304" pitchFamily="18" charset="0"/>
                <a:ea typeface="Times New Roman" panose="02020603050405020304" pitchFamily="18" charset="0"/>
              </a:rPr>
              <a:t> </a:t>
            </a:r>
            <a:endParaRPr lang="en-GB" sz="1000" kern="1400" dirty="0">
              <a:solidFill>
                <a:srgbClr val="00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6657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This Year … Continuous Provision</a:t>
            </a:r>
          </a:p>
        </p:txBody>
      </p:sp>
      <p:pic>
        <p:nvPicPr>
          <p:cNvPr id="1028" name="Picture 4" descr="If you can't imagine things, how can ...">
            <a:extLst>
              <a:ext uri="{FF2B5EF4-FFF2-40B4-BE49-F238E27FC236}">
                <a16:creationId xmlns:a16="http://schemas.microsoft.com/office/drawing/2014/main" id="{E57C083D-4364-8D29-F4F4-B73BFDD2AE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7664" y="1988840"/>
            <a:ext cx="5256584" cy="3153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28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More Information</a:t>
            </a:r>
          </a:p>
        </p:txBody>
      </p:sp>
      <p:sp>
        <p:nvSpPr>
          <p:cNvPr id="5" name="Subtitle 4">
            <a:extLst>
              <a:ext uri="{FF2B5EF4-FFF2-40B4-BE49-F238E27FC236}">
                <a16:creationId xmlns:a16="http://schemas.microsoft.com/office/drawing/2014/main" id="{543FBB5B-2BBC-1344-ECAD-C872E204116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6352218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8526" y="160337"/>
            <a:ext cx="7886700" cy="892399"/>
          </a:xfrm>
        </p:spPr>
        <p:txBody>
          <a:bodyPr>
            <a:normAutofit/>
          </a:bodyPr>
          <a:lstStyle/>
          <a:p>
            <a:pPr algn="ctr"/>
            <a:r>
              <a:rPr lang="en-GB" sz="4000" b="1" dirty="0">
                <a:ea typeface="Ebrima" panose="02000000000000000000" pitchFamily="2" charset="0"/>
                <a:cs typeface="Arial" panose="020B0604020202020204" pitchFamily="34" charset="0"/>
              </a:rPr>
              <a:t>Home Learning</a:t>
            </a:r>
          </a:p>
        </p:txBody>
      </p:sp>
      <p:sp>
        <p:nvSpPr>
          <p:cNvPr id="2" name="Content Placeholder 1"/>
          <p:cNvSpPr>
            <a:spLocks noGrp="1"/>
          </p:cNvSpPr>
          <p:nvPr>
            <p:ph idx="1"/>
          </p:nvPr>
        </p:nvSpPr>
        <p:spPr>
          <a:xfrm>
            <a:off x="155575" y="1191108"/>
            <a:ext cx="8584504" cy="2448272"/>
          </a:xfrm>
        </p:spPr>
        <p:txBody>
          <a:bodyPr>
            <a:normAutofit/>
          </a:bodyPr>
          <a:lstStyle/>
          <a:p>
            <a:pPr marL="0" indent="0" algn="ctr">
              <a:buNone/>
            </a:pPr>
            <a:r>
              <a:rPr lang="en-GB" sz="2400" dirty="0"/>
              <a:t>This year our homework will be the words they are required to learn for phonics, allowing them to embed the new spellings they have covered in class. </a:t>
            </a:r>
          </a:p>
          <a:p>
            <a:pPr marL="0" indent="0" algn="ctr">
              <a:buNone/>
            </a:pPr>
            <a:endParaRPr lang="en-GB" sz="2400" dirty="0"/>
          </a:p>
          <a:p>
            <a:pPr marL="0" indent="0" algn="ctr">
              <a:buNone/>
            </a:pPr>
            <a:r>
              <a:rPr lang="en-GB" sz="2400" dirty="0"/>
              <a:t>They will do a spelling test on these words but we won’t send that home. </a:t>
            </a:r>
          </a:p>
        </p:txBody>
      </p:sp>
      <p:sp>
        <p:nvSpPr>
          <p:cNvPr id="4" name="AutoShape 7" descr="https://encrypted-tbn0.gstatic.com/images?q=tbn:ANd9GcRl-Z40wSshNP1SxfvwzCv6m5hp68jIbfiIL_935uJZg8t-iYeeDQ:www.glavo.biz/wp-content/uploads/2014/03/dr-seuss-quotes-about-love-695.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9" descr="https://encrypted-tbn0.gstatic.com/images?q=tbn:ANd9GcRl-Z40wSshNP1SxfvwzCv6m5hp68jIbfiIL_935uJZg8t-iYeeDQ:www.glavo.biz/wp-content/uploads/2014/03/dr-seuss-quotes-about-love-695.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04C114EA-0ABF-3642-990B-8970D350FD3E}"/>
              </a:ext>
            </a:extLst>
          </p:cNvPr>
          <p:cNvPicPr>
            <a:picLocks noChangeAspect="1"/>
          </p:cNvPicPr>
          <p:nvPr/>
        </p:nvPicPr>
        <p:blipFill>
          <a:blip r:embed="rId3"/>
          <a:stretch>
            <a:fillRect/>
          </a:stretch>
        </p:blipFill>
        <p:spPr>
          <a:xfrm>
            <a:off x="5051705" y="4205707"/>
            <a:ext cx="4092295" cy="2491956"/>
          </a:xfrm>
          <a:prstGeom prst="rect">
            <a:avLst/>
          </a:prstGeom>
        </p:spPr>
      </p:pic>
    </p:spTree>
    <p:extLst>
      <p:ext uri="{BB962C8B-B14F-4D97-AF65-F5344CB8AC3E}">
        <p14:creationId xmlns:p14="http://schemas.microsoft.com/office/powerpoint/2010/main" val="18739987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15494-D726-F8BE-B838-1A5B40AC1457}"/>
              </a:ext>
            </a:extLst>
          </p:cNvPr>
          <p:cNvSpPr>
            <a:spLocks noGrp="1"/>
          </p:cNvSpPr>
          <p:nvPr>
            <p:ph type="ctrTitle"/>
          </p:nvPr>
        </p:nvSpPr>
        <p:spPr>
          <a:xfrm>
            <a:off x="144379" y="836712"/>
            <a:ext cx="8460069" cy="2387600"/>
          </a:xfrm>
        </p:spPr>
        <p:txBody>
          <a:bodyPr>
            <a:normAutofit fontScale="90000"/>
          </a:bodyPr>
          <a:lstStyle/>
          <a:p>
            <a:pPr algn="l">
              <a:lnSpc>
                <a:spcPct val="107000"/>
              </a:lnSpc>
              <a:spcAft>
                <a:spcPts val="800"/>
              </a:spcAft>
            </a:pPr>
            <a:r>
              <a:rPr lang="en-GB" sz="1800" b="1" dirty="0">
                <a:effectLst/>
                <a:latin typeface="Garamond" panose="02020404030301010803" pitchFamily="18" charset="0"/>
                <a:ea typeface="Calibri" panose="020F0502020204030204" pitchFamily="34" charset="0"/>
                <a:cs typeface="Times New Roman" panose="02020603050405020304" pitchFamily="18" charset="0"/>
              </a:rPr>
              <a:t>Top 200 Story Books</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Garamond" panose="02020404030301010803" pitchFamily="18" charset="0"/>
                <a:ea typeface="Calibri" panose="020F0502020204030204" pitchFamily="34" charset="0"/>
                <a:cs typeface="Times New Roman" panose="02020603050405020304" pitchFamily="18" charset="0"/>
              </a:rPr>
              <a:t>From next week, your child will be bringing home a story book each night to enjoy with you. These books are part of our specially selected ‘Top 200 Books’ collection and can be identified by the St John’s sticker on the cover.</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Garamond" panose="02020404030301010803" pitchFamily="18" charset="0"/>
                <a:ea typeface="Calibri" panose="020F0502020204030204" pitchFamily="34" charset="0"/>
                <a:cs typeface="Times New Roman" panose="02020603050405020304" pitchFamily="18" charset="0"/>
              </a:rPr>
              <a:t>This system is designed to ensure that children are regularly exposed to a wide variety of high-quality texts. Over the course of Year 1 and Year 2, your child will have the opportunity to read and enjoy some of the best literature available for their age group, helping to build a lifelong love of reading.</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r>
              <a:rPr lang="en-GB" sz="1800" dirty="0">
                <a:effectLst/>
                <a:latin typeface="Garamond" panose="02020404030301010803" pitchFamily="18" charset="0"/>
                <a:ea typeface="Calibri" panose="020F0502020204030204" pitchFamily="34" charset="0"/>
                <a:cs typeface="Times New Roman" panose="02020603050405020304" pitchFamily="18" charset="0"/>
              </a:rPr>
              <a:t>These are not levelled books, but carefully chosen for enjoyment and exposure to rich language. They can be swapped daily – please ensure the book is returned if your child would like a new one.</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Subtitle 2">
            <a:extLst>
              <a:ext uri="{FF2B5EF4-FFF2-40B4-BE49-F238E27FC236}">
                <a16:creationId xmlns:a16="http://schemas.microsoft.com/office/drawing/2014/main" id="{4E1A1732-5476-1E86-CB97-ABEC78B21E87}"/>
              </a:ext>
            </a:extLst>
          </p:cNvPr>
          <p:cNvSpPr>
            <a:spLocks noGrp="1"/>
          </p:cNvSpPr>
          <p:nvPr>
            <p:ph type="subTitle" idx="1"/>
          </p:nvPr>
        </p:nvSpPr>
        <p:spPr>
          <a:xfrm>
            <a:off x="144378" y="3068960"/>
            <a:ext cx="8460070" cy="3528392"/>
          </a:xfrm>
        </p:spPr>
        <p:txBody>
          <a:bodyPr>
            <a:noAutofit/>
          </a:bodyPr>
          <a:lstStyle/>
          <a:p>
            <a:pPr algn="just">
              <a:lnSpc>
                <a:spcPct val="107000"/>
              </a:lnSpc>
              <a:spcAft>
                <a:spcPts val="800"/>
              </a:spcAft>
            </a:pPr>
            <a:r>
              <a:rPr lang="en-GB" sz="1600" b="1" dirty="0">
                <a:effectLst/>
                <a:latin typeface="Garamond" panose="02020404030301010803" pitchFamily="18" charset="0"/>
                <a:ea typeface="Calibri" panose="020F0502020204030204" pitchFamily="34" charset="0"/>
                <a:cs typeface="Times New Roman" panose="02020603050405020304" pitchFamily="18" charset="0"/>
              </a:rPr>
              <a:t>Phonics Reading Books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Garamond" panose="02020404030301010803" pitchFamily="18" charset="0"/>
                <a:ea typeface="Calibri" panose="020F0502020204030204" pitchFamily="34" charset="0"/>
                <a:cs typeface="Times New Roman" panose="02020603050405020304" pitchFamily="18" charset="0"/>
              </a:rPr>
              <a:t>In addition, your child will also bring home a phonics reading book each week. These books are carefully matched to the phonics sounds your child has been learning in class and are designed to allow them to perform and celebrate their reading skills with you at home.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Garamond" panose="02020404030301010803" pitchFamily="18"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effectLst/>
                <a:latin typeface="Garamond" panose="02020404030301010803" pitchFamily="18" charset="0"/>
                <a:ea typeface="Calibri" panose="020F0502020204030204" pitchFamily="34" charset="0"/>
                <a:cs typeface="Times New Roman" panose="02020603050405020304" pitchFamily="18" charset="0"/>
              </a:rPr>
              <a:t>These books will focus on sounds taught two weeks prior to support consolidation. Occasionally, if a matching book is not available, your child may receive the text on a printed sheet instead. These books are important for developing decoding skills and should be read aloud regularly at home.</a:t>
            </a:r>
          </a:p>
          <a:p>
            <a:pPr algn="just">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600" dirty="0"/>
          </a:p>
        </p:txBody>
      </p:sp>
    </p:spTree>
    <p:extLst>
      <p:ext uri="{BB962C8B-B14F-4D97-AF65-F5344CB8AC3E}">
        <p14:creationId xmlns:p14="http://schemas.microsoft.com/office/powerpoint/2010/main" val="1734952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775" y="34191"/>
            <a:ext cx="7886700" cy="1325563"/>
          </a:xfrm>
        </p:spPr>
        <p:txBody>
          <a:bodyPr>
            <a:normAutofit/>
          </a:bodyPr>
          <a:lstStyle/>
          <a:p>
            <a:pPr algn="ctr"/>
            <a:r>
              <a:rPr lang="en-GB" sz="4000" b="1" dirty="0">
                <a:cs typeface="Arial" panose="020B0604020202020204" pitchFamily="34" charset="0"/>
              </a:rPr>
              <a:t>Other Information</a:t>
            </a:r>
          </a:p>
        </p:txBody>
      </p:sp>
      <p:sp>
        <p:nvSpPr>
          <p:cNvPr id="4" name="AutoShape 4" descr="https://encrypted-tbn3.gstatic.com/images?q=tbn:ANd9GcRaiCU4HRppoXDpg_BCKLaSDVFBMEjwGzNQh8XnUkl9qB0GfG-i:https://s-media-cache-ak0.pinimg.com/736x/57/22/7a/57227aa3cf41be318ba4a6ba58b04005.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6" descr="https://encrypted-tbn3.gstatic.com/images?q=tbn:ANd9GcRaiCU4HRppoXDpg_BCKLaSDVFBMEjwGzNQh8XnUkl9qB0GfG-i:https://s-media-cache-ak0.pinimg.com/736x/57/22/7a/57227aa3cf41be318ba4a6ba58b04005.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Content Placeholder 5"/>
          <p:cNvSpPr>
            <a:spLocks noGrp="1"/>
          </p:cNvSpPr>
          <p:nvPr>
            <p:ph idx="1"/>
          </p:nvPr>
        </p:nvSpPr>
        <p:spPr>
          <a:xfrm>
            <a:off x="612775" y="1124744"/>
            <a:ext cx="7886700" cy="5256584"/>
          </a:xfrm>
        </p:spPr>
        <p:txBody>
          <a:bodyPr>
            <a:noAutofit/>
          </a:bodyPr>
          <a:lstStyle/>
          <a:p>
            <a:r>
              <a:rPr lang="en-GB" sz="2800" dirty="0"/>
              <a:t>Good coats – wettest year ever! </a:t>
            </a:r>
          </a:p>
          <a:p>
            <a:r>
              <a:rPr lang="en-GB" sz="2800" b="1" dirty="0"/>
              <a:t>Wellies</a:t>
            </a:r>
          </a:p>
          <a:p>
            <a:pPr marL="0" indent="0">
              <a:buNone/>
            </a:pPr>
            <a:r>
              <a:rPr lang="en-GB" sz="2800" b="1" dirty="0"/>
              <a:t>Forest School – Year 1s will have forest school on Mondays </a:t>
            </a:r>
          </a:p>
          <a:p>
            <a:pPr marL="0" indent="0">
              <a:buNone/>
            </a:pPr>
            <a:r>
              <a:rPr lang="en-GB" sz="2800" b="1" dirty="0"/>
              <a:t>Term 1 – Counsel Class</a:t>
            </a:r>
          </a:p>
          <a:p>
            <a:pPr marL="0" indent="0">
              <a:buNone/>
            </a:pPr>
            <a:r>
              <a:rPr lang="en-GB" sz="2800" b="1" dirty="0"/>
              <a:t>Term 2 – Courage Class</a:t>
            </a:r>
          </a:p>
          <a:p>
            <a:pPr marL="0" indent="0">
              <a:buNone/>
            </a:pPr>
            <a:r>
              <a:rPr lang="en-GB" sz="2800" b="1" dirty="0"/>
              <a:t>Term 3 – Knowledge Class</a:t>
            </a:r>
          </a:p>
          <a:p>
            <a:pPr marL="0" indent="0">
              <a:buNone/>
            </a:pPr>
            <a:endParaRPr lang="en-GB" sz="2800" b="1" dirty="0"/>
          </a:p>
        </p:txBody>
      </p:sp>
    </p:spTree>
    <p:extLst>
      <p:ext uri="{BB962C8B-B14F-4D97-AF65-F5344CB8AC3E}">
        <p14:creationId xmlns:p14="http://schemas.microsoft.com/office/powerpoint/2010/main" val="925561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67AD7-04BB-DB40-AF0C-A9FA6B8056FC}"/>
              </a:ext>
            </a:extLst>
          </p:cNvPr>
          <p:cNvSpPr>
            <a:spLocks noGrp="1"/>
          </p:cNvSpPr>
          <p:nvPr>
            <p:ph type="title"/>
          </p:nvPr>
        </p:nvSpPr>
        <p:spPr/>
        <p:txBody>
          <a:bodyPr>
            <a:normAutofit/>
          </a:bodyPr>
          <a:lstStyle/>
          <a:p>
            <a:pPr algn="ctr"/>
            <a:r>
              <a:rPr lang="en-US" sz="4000" b="1" dirty="0">
                <a:cs typeface="Arial" panose="020B0604020202020204" pitchFamily="34" charset="0"/>
              </a:rPr>
              <a:t>Worship</a:t>
            </a:r>
          </a:p>
        </p:txBody>
      </p:sp>
      <p:sp>
        <p:nvSpPr>
          <p:cNvPr id="3" name="Content Placeholder 2">
            <a:extLst>
              <a:ext uri="{FF2B5EF4-FFF2-40B4-BE49-F238E27FC236}">
                <a16:creationId xmlns:a16="http://schemas.microsoft.com/office/drawing/2014/main" id="{15A5FA3C-7225-5E44-9AF4-8646BCCAB867}"/>
              </a:ext>
            </a:extLst>
          </p:cNvPr>
          <p:cNvSpPr>
            <a:spLocks noGrp="1"/>
          </p:cNvSpPr>
          <p:nvPr>
            <p:ph idx="1"/>
          </p:nvPr>
        </p:nvSpPr>
        <p:spPr>
          <a:xfrm>
            <a:off x="628650" y="1412776"/>
            <a:ext cx="7886700" cy="4764187"/>
          </a:xfrm>
        </p:spPr>
        <p:txBody>
          <a:bodyPr>
            <a:normAutofit/>
          </a:bodyPr>
          <a:lstStyle/>
          <a:p>
            <a:pPr marL="0" indent="0">
              <a:buNone/>
            </a:pPr>
            <a:r>
              <a:rPr lang="en-US" sz="3200" b="1" dirty="0">
                <a:solidFill>
                  <a:schemeClr val="accent1">
                    <a:lumMod val="75000"/>
                  </a:schemeClr>
                </a:solidFill>
              </a:rPr>
              <a:t>Celebration of the Word - Wednesdays</a:t>
            </a:r>
          </a:p>
          <a:p>
            <a:pPr marL="0" indent="0">
              <a:buNone/>
            </a:pPr>
            <a:r>
              <a:rPr lang="en-US" sz="3200" b="1" dirty="0">
                <a:solidFill>
                  <a:schemeClr val="accent1">
                    <a:lumMod val="75000"/>
                  </a:schemeClr>
                </a:solidFill>
              </a:rPr>
              <a:t>Chapel Reflection – 1x weekly</a:t>
            </a:r>
          </a:p>
          <a:p>
            <a:pPr marL="0" indent="0">
              <a:buNone/>
            </a:pPr>
            <a:r>
              <a:rPr lang="en-US" sz="3200" b="1" dirty="0">
                <a:solidFill>
                  <a:schemeClr val="accent1">
                    <a:lumMod val="75000"/>
                  </a:schemeClr>
                </a:solidFill>
              </a:rPr>
              <a:t>Celebration Assembly- Friday morning</a:t>
            </a:r>
          </a:p>
          <a:p>
            <a:pPr marL="0" indent="0">
              <a:buNone/>
            </a:pPr>
            <a:r>
              <a:rPr lang="en-US" sz="3200" b="1" dirty="0">
                <a:solidFill>
                  <a:schemeClr val="accent1">
                    <a:lumMod val="75000"/>
                  </a:schemeClr>
                </a:solidFill>
              </a:rPr>
              <a:t>Mass for feast days and celebrations</a:t>
            </a:r>
          </a:p>
        </p:txBody>
      </p:sp>
      <p:pic>
        <p:nvPicPr>
          <p:cNvPr id="4" name="Picture 3"/>
          <p:cNvPicPr>
            <a:picLocks noChangeAspect="1"/>
          </p:cNvPicPr>
          <p:nvPr/>
        </p:nvPicPr>
        <p:blipFill>
          <a:blip r:embed="rId2"/>
          <a:stretch>
            <a:fillRect/>
          </a:stretch>
        </p:blipFill>
        <p:spPr>
          <a:xfrm>
            <a:off x="7452320" y="4365104"/>
            <a:ext cx="1911008" cy="2993544"/>
          </a:xfrm>
          <a:prstGeom prst="rect">
            <a:avLst/>
          </a:prstGeom>
        </p:spPr>
      </p:pic>
    </p:spTree>
    <p:extLst>
      <p:ext uri="{BB962C8B-B14F-4D97-AF65-F5344CB8AC3E}">
        <p14:creationId xmlns:p14="http://schemas.microsoft.com/office/powerpoint/2010/main" val="1978870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87610"/>
          </a:xfrm>
        </p:spPr>
        <p:txBody>
          <a:bodyPr>
            <a:normAutofit/>
          </a:bodyPr>
          <a:lstStyle/>
          <a:p>
            <a:pPr algn="ctr"/>
            <a:r>
              <a:rPr lang="en-GB" sz="4000" b="1" dirty="0">
                <a:cs typeface="Arial" panose="020B0604020202020204" pitchFamily="34" charset="0"/>
              </a:rPr>
              <a:t>How to keep in touch</a:t>
            </a:r>
          </a:p>
        </p:txBody>
      </p:sp>
      <p:sp>
        <p:nvSpPr>
          <p:cNvPr id="3" name="Content Placeholder 2"/>
          <p:cNvSpPr>
            <a:spLocks noGrp="1"/>
          </p:cNvSpPr>
          <p:nvPr>
            <p:ph idx="1"/>
          </p:nvPr>
        </p:nvSpPr>
        <p:spPr>
          <a:xfrm>
            <a:off x="323528" y="1484784"/>
            <a:ext cx="8496944" cy="4968552"/>
          </a:xfrm>
        </p:spPr>
        <p:txBody>
          <a:bodyPr>
            <a:normAutofit/>
          </a:bodyPr>
          <a:lstStyle/>
          <a:p>
            <a:pPr marL="0" indent="0">
              <a:buNone/>
            </a:pPr>
            <a:r>
              <a:rPr lang="en-GB" sz="2800" dirty="0">
                <a:solidFill>
                  <a:schemeClr val="tx1">
                    <a:lumMod val="50000"/>
                    <a:lumOff val="50000"/>
                  </a:schemeClr>
                </a:solidFill>
              </a:rPr>
              <a:t>We are here for the children – our partnership is crucial</a:t>
            </a:r>
          </a:p>
          <a:p>
            <a:pPr marL="0" indent="0" algn="ctr">
              <a:buNone/>
            </a:pPr>
            <a:endParaRPr lang="en-GB" sz="2800" dirty="0">
              <a:solidFill>
                <a:schemeClr val="tx1">
                  <a:lumMod val="50000"/>
                  <a:lumOff val="50000"/>
                </a:schemeClr>
              </a:solidFill>
            </a:endParaRPr>
          </a:p>
          <a:p>
            <a:pPr marL="0" indent="0">
              <a:buNone/>
            </a:pPr>
            <a:r>
              <a:rPr lang="en-GB" sz="2800" dirty="0">
                <a:solidFill>
                  <a:schemeClr val="tx1">
                    <a:lumMod val="50000"/>
                    <a:lumOff val="50000"/>
                  </a:schemeClr>
                </a:solidFill>
              </a:rPr>
              <a:t>If you cannot catch us in person please send us an email: </a:t>
            </a:r>
            <a:r>
              <a:rPr lang="en-GB" sz="1800" dirty="0"/>
              <a:t> </a:t>
            </a:r>
            <a:r>
              <a:rPr lang="en-GB" sz="1800" dirty="0">
                <a:hlinkClick r:id="rId3"/>
              </a:rPr>
              <a:t>admin@st-johns-trowbridge.wilts.sch.uk</a:t>
            </a:r>
            <a:r>
              <a:rPr lang="en-GB" sz="1800" dirty="0"/>
              <a:t> or call the office and we’ll get the message. </a:t>
            </a:r>
          </a:p>
          <a:p>
            <a:pPr marL="0" indent="0">
              <a:buNone/>
            </a:pPr>
            <a:endParaRPr lang="en-GB" sz="2800" dirty="0">
              <a:solidFill>
                <a:schemeClr val="tx1">
                  <a:lumMod val="50000"/>
                  <a:lumOff val="50000"/>
                </a:schemeClr>
              </a:solidFill>
            </a:endParaRPr>
          </a:p>
          <a:p>
            <a:pPr marL="0" indent="0">
              <a:buNone/>
            </a:pPr>
            <a:r>
              <a:rPr lang="en-GB" sz="2800" dirty="0">
                <a:solidFill>
                  <a:schemeClr val="tx1">
                    <a:lumMod val="50000"/>
                    <a:lumOff val="50000"/>
                  </a:schemeClr>
                </a:solidFill>
              </a:rPr>
              <a:t>Phase leader is Vicky Holmes (Counsel Class) </a:t>
            </a:r>
          </a:p>
          <a:p>
            <a:pPr marL="0" indent="0">
              <a:buNone/>
            </a:pPr>
            <a:endParaRPr lang="en-GB" sz="2800" dirty="0">
              <a:solidFill>
                <a:schemeClr val="tx1">
                  <a:lumMod val="50000"/>
                  <a:lumOff val="50000"/>
                </a:schemeClr>
              </a:solidFill>
            </a:endParaRPr>
          </a:p>
        </p:txBody>
      </p:sp>
    </p:spTree>
    <p:extLst>
      <p:ext uri="{BB962C8B-B14F-4D97-AF65-F5344CB8AC3E}">
        <p14:creationId xmlns:p14="http://schemas.microsoft.com/office/powerpoint/2010/main" val="2447252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ABF3B-7F4D-30CB-5D9B-31EB5855A206}"/>
              </a:ext>
            </a:extLst>
          </p:cNvPr>
          <p:cNvSpPr>
            <a:spLocks noGrp="1"/>
          </p:cNvSpPr>
          <p:nvPr>
            <p:ph type="title"/>
          </p:nvPr>
        </p:nvSpPr>
        <p:spPr/>
        <p:txBody>
          <a:bodyPr/>
          <a:lstStyle/>
          <a:p>
            <a:r>
              <a:rPr lang="en-GB" dirty="0"/>
              <a:t>No reading records, Top </a:t>
            </a:r>
            <a:r>
              <a:rPr lang="en-GB"/>
              <a:t>200 books</a:t>
            </a:r>
          </a:p>
        </p:txBody>
      </p:sp>
      <p:sp>
        <p:nvSpPr>
          <p:cNvPr id="3" name="Content Placeholder 2">
            <a:extLst>
              <a:ext uri="{FF2B5EF4-FFF2-40B4-BE49-F238E27FC236}">
                <a16:creationId xmlns:a16="http://schemas.microsoft.com/office/drawing/2014/main" id="{69B2B8D8-13A3-EA13-A0D7-9CAE7B8DC002}"/>
              </a:ext>
            </a:extLst>
          </p:cNvPr>
          <p:cNvSpPr>
            <a:spLocks noGrp="1"/>
          </p:cNvSpPr>
          <p:nvPr>
            <p:ph idx="1"/>
          </p:nvPr>
        </p:nvSpPr>
        <p:spPr/>
        <p:txBody>
          <a:bodyPr/>
          <a:lstStyle/>
          <a:p>
            <a:r>
              <a:rPr lang="en-GB" sz="1800" b="1" i="1">
                <a:effectLst/>
                <a:latin typeface="Garamond" panose="02020404030301010803" pitchFamily="18" charset="0"/>
                <a:ea typeface="Calibri" panose="020F0502020204030204" pitchFamily="34" charset="0"/>
                <a:cs typeface="Times New Roman" panose="02020603050405020304" pitchFamily="18" charset="0"/>
              </a:rPr>
              <a:t>We cannot emphasise enough how important it is for children to read with an adult every day, and we want to make sure your time at home is focused on sharing and enjoying books, not on writing about it.</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a:p>
        </p:txBody>
      </p:sp>
    </p:spTree>
    <p:extLst>
      <p:ext uri="{BB962C8B-B14F-4D97-AF65-F5344CB8AC3E}">
        <p14:creationId xmlns:p14="http://schemas.microsoft.com/office/powerpoint/2010/main" val="42237393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2119</TotalTime>
  <Words>944</Words>
  <Application>Microsoft Office PowerPoint</Application>
  <PresentationFormat>On-screen Show (4:3)</PresentationFormat>
  <Paragraphs>78</Paragraphs>
  <Slides>13</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Calibri Light</vt:lpstr>
      <vt:lpstr>Ebrima</vt:lpstr>
      <vt:lpstr>Garamond</vt:lpstr>
      <vt:lpstr>Times New Roman</vt:lpstr>
      <vt:lpstr>Office Theme</vt:lpstr>
      <vt:lpstr>Welcome to Years 1 and 2</vt:lpstr>
      <vt:lpstr>Curriculum Intent at St John’s Catholic Primary School, Trowbridge </vt:lpstr>
      <vt:lpstr>The Team</vt:lpstr>
      <vt:lpstr>A Typical Timetable</vt:lpstr>
      <vt:lpstr> School starts at 8.40am.  Children should be on the playground by 8.40am, ready to go into class.   We would like to remind you that if your child arrives late to school, an adult MUST accompany them to the school office and fill in one of these slips.  </vt:lpstr>
      <vt:lpstr>This Year … Continuous Provision</vt:lpstr>
      <vt:lpstr>More Information</vt:lpstr>
      <vt:lpstr>Home Learning</vt:lpstr>
      <vt:lpstr>Top 200 Story Books From next week, your child will be bringing home a story book each night to enjoy with you. These books are part of our specially selected ‘Top 200 Books’ collection and can be identified by the St John’s sticker on the cover. This system is designed to ensure that children are regularly exposed to a wide variety of high-quality texts. Over the course of Year 1 and Year 2, your child will have the opportunity to read and enjoy some of the best literature available for their age group, helping to build a lifelong love of reading. These are not levelled books, but carefully chosen for enjoyment and exposure to rich language. They can be swapped daily – please ensure the book is returned if your child would like a new one. </vt:lpstr>
      <vt:lpstr>Other Information</vt:lpstr>
      <vt:lpstr>Worship</vt:lpstr>
      <vt:lpstr>How to keep in touch</vt:lpstr>
      <vt:lpstr>No reading records, Top 200 books</vt:lpstr>
    </vt:vector>
  </TitlesOfParts>
  <Company>Schoolnet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Moving On to</dc:title>
  <dc:creator>Hayley Warren</dc:creator>
  <cp:lastModifiedBy>Vicky Holmes</cp:lastModifiedBy>
  <cp:revision>133</cp:revision>
  <cp:lastPrinted>2022-09-14T15:42:58Z</cp:lastPrinted>
  <dcterms:created xsi:type="dcterms:W3CDTF">2014-06-11T13:19:08Z</dcterms:created>
  <dcterms:modified xsi:type="dcterms:W3CDTF">2025-09-22T14:37:22Z</dcterms:modified>
</cp:coreProperties>
</file>