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5EEFD"/>
    <a:srgbClr val="D2F7FE"/>
    <a:srgbClr val="D0DCE2"/>
    <a:srgbClr val="FDD7E7"/>
    <a:srgbClr val="D8BEBE"/>
    <a:srgbClr val="000000"/>
    <a:srgbClr val="FFF7FA"/>
    <a:srgbClr val="F72D6C"/>
    <a:srgbClr val="E1B3C0"/>
    <a:srgbClr val="EBDE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95" d="100"/>
          <a:sy n="95" d="100"/>
        </p:scale>
        <p:origin x="1805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1B3BD-44F7-47B6-A28F-7D0A106287B1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41897-6C99-441B-A1B2-BCDD7C02AB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63394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1B3BD-44F7-47B6-A28F-7D0A106287B1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41897-6C99-441B-A1B2-BCDD7C02AB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31315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1B3BD-44F7-47B6-A28F-7D0A106287B1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41897-6C99-441B-A1B2-BCDD7C02AB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8743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1B3BD-44F7-47B6-A28F-7D0A106287B1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41897-6C99-441B-A1B2-BCDD7C02AB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62884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1B3BD-44F7-47B6-A28F-7D0A106287B1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41897-6C99-441B-A1B2-BCDD7C02AB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9038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1B3BD-44F7-47B6-A28F-7D0A106287B1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41897-6C99-441B-A1B2-BCDD7C02AB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32380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1B3BD-44F7-47B6-A28F-7D0A106287B1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41897-6C99-441B-A1B2-BCDD7C02AB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33755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1B3BD-44F7-47B6-A28F-7D0A106287B1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41897-6C99-441B-A1B2-BCDD7C02AB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84335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1B3BD-44F7-47B6-A28F-7D0A106287B1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41897-6C99-441B-A1B2-BCDD7C02AB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56712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1B3BD-44F7-47B6-A28F-7D0A106287B1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41897-6C99-441B-A1B2-BCDD7C02AB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28244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1B3BD-44F7-47B6-A28F-7D0A106287B1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41897-6C99-441B-A1B2-BCDD7C02AB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98328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01B3BD-44F7-47B6-A28F-7D0A106287B1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141897-6C99-441B-A1B2-BCDD7C02AB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36122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microsoft.com/office/2007/relationships/hdphoto" Target="../media/hdphoto2.wdp"/><Relationship Id="rId3" Type="http://schemas.openxmlformats.org/officeDocument/2006/relationships/image" Target="../media/image2.jpeg"/><Relationship Id="rId7" Type="http://schemas.openxmlformats.org/officeDocument/2006/relationships/image" Target="../media/image5.jpeg"/><Relationship Id="rId12" Type="http://schemas.openxmlformats.org/officeDocument/2006/relationships/image" Target="../media/image10.png"/><Relationship Id="rId2" Type="http://schemas.openxmlformats.org/officeDocument/2006/relationships/image" Target="../media/image1.png"/><Relationship Id="rId16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openxmlformats.org/officeDocument/2006/relationships/image" Target="../media/image9.jpeg"/><Relationship Id="rId5" Type="http://schemas.openxmlformats.org/officeDocument/2006/relationships/image" Target="../media/image4.png"/><Relationship Id="rId15" Type="http://schemas.openxmlformats.org/officeDocument/2006/relationships/image" Target="../media/image12.png"/><Relationship Id="rId10" Type="http://schemas.openxmlformats.org/officeDocument/2006/relationships/image" Target="../media/image8.jpeg"/><Relationship Id="rId4" Type="http://schemas.openxmlformats.org/officeDocument/2006/relationships/image" Target="../media/image3.jpeg"/><Relationship Id="rId9" Type="http://schemas.openxmlformats.org/officeDocument/2006/relationships/image" Target="../media/image7.jpeg"/><Relationship Id="rId1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9100065"/>
              </p:ext>
            </p:extLst>
          </p:nvPr>
        </p:nvGraphicFramePr>
        <p:xfrm>
          <a:off x="275611" y="199791"/>
          <a:ext cx="6313723" cy="1079565"/>
        </p:xfrm>
        <a:graphic>
          <a:graphicData uri="http://schemas.openxmlformats.org/drawingml/2006/table">
            <a:tbl>
              <a:tblPr firstRow="1" firstCol="1" bandRow="1"/>
              <a:tblGrid>
                <a:gridCol w="21043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0434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0504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 John’s Catholic Primary School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 grid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830830" algn="l"/>
                        </a:tabLst>
                      </a:pPr>
                      <a:r>
                        <a:rPr lang="en-GB" sz="1200" b="1" dirty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Catholic Social Teachings:</a:t>
                      </a:r>
                      <a:r>
                        <a:rPr lang="en-GB" sz="1100" b="1" dirty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Solidarity of the Common Good and The Dignity of Work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622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b="1" dirty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Topic: Who are the </a:t>
                      </a:r>
                      <a:r>
                        <a:rPr lang="en-GB" sz="1000" b="1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People </a:t>
                      </a:r>
                      <a:r>
                        <a:rPr lang="en-GB" sz="1000" b="1" smtClean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Who </a:t>
                      </a:r>
                      <a:r>
                        <a:rPr lang="en-GB" sz="1000" b="1" dirty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Help </a:t>
                      </a:r>
                      <a:r>
                        <a:rPr lang="en-GB" sz="1000" b="1" dirty="0" smtClean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 In Our Community?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Year group: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 smtClean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EYFS</a:t>
                      </a:r>
                      <a:endParaRPr lang="en-GB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Focus area: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UTW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8229241"/>
              </p:ext>
            </p:extLst>
          </p:nvPr>
        </p:nvGraphicFramePr>
        <p:xfrm>
          <a:off x="4354660" y="1466258"/>
          <a:ext cx="2227729" cy="4771850"/>
        </p:xfrm>
        <a:graphic>
          <a:graphicData uri="http://schemas.openxmlformats.org/drawingml/2006/table">
            <a:tbl>
              <a:tblPr firstRow="1" firstCol="1" bandRow="1"/>
              <a:tblGrid>
                <a:gridCol w="22277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8253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Key Vocabulary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6874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CCW Cursive Writing 14" panose="03050602040000000000"/>
                        </a:rPr>
                        <a:t>Emergency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1" dirty="0">
                        <a:solidFill>
                          <a:schemeClr val="tx1"/>
                        </a:solidFill>
                        <a:latin typeface="CCW Cursive Writing 14" panose="0305060204000000000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67641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CCW Cursive Writing 14" panose="03050602040000000000"/>
                        </a:rPr>
                        <a:t>Courage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1" dirty="0">
                        <a:solidFill>
                          <a:schemeClr val="tx1"/>
                        </a:solidFill>
                        <a:effectLst/>
                        <a:latin typeface="CCW Cursive Writing 14" panose="0305060204000000000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1" dirty="0">
                        <a:solidFill>
                          <a:schemeClr val="tx1"/>
                        </a:solidFill>
                        <a:effectLst/>
                        <a:latin typeface="CCW Cursive Writing 14" panose="0305060204000000000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1" dirty="0">
                        <a:solidFill>
                          <a:schemeClr val="tx1"/>
                        </a:solidFill>
                        <a:effectLst/>
                        <a:latin typeface="CCW Cursive Writing 14" panose="0305060204000000000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002552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 smtClean="0">
                          <a:solidFill>
                            <a:schemeClr val="tx1"/>
                          </a:solidFill>
                          <a:effectLst/>
                          <a:latin typeface="CCW Cursive Writing 14" panose="0305060204000000000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Dignity of Work</a:t>
                      </a:r>
                      <a:endParaRPr lang="en-GB" sz="1200" b="1" dirty="0">
                        <a:solidFill>
                          <a:schemeClr val="tx1"/>
                        </a:solidFill>
                        <a:effectLst/>
                        <a:latin typeface="CCW Cursive Writing 14" panose="0305060204000000000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160855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dirty="0" smtClean="0">
                          <a:solidFill>
                            <a:schemeClr val="tx1"/>
                          </a:solidFill>
                          <a:latin typeface="CCW Cursive Writing 14" panose="03050602040000000000"/>
                        </a:rPr>
                        <a:t>Dignity of the Person</a:t>
                      </a:r>
                      <a:endParaRPr lang="en-GB" sz="1000" b="1" dirty="0">
                        <a:solidFill>
                          <a:schemeClr val="tx1"/>
                        </a:solidFill>
                        <a:latin typeface="CCW Cursive Writing 14" panose="0305060204000000000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12625300"/>
                  </a:ext>
                </a:extLst>
              </a:tr>
              <a:tr h="968788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 smtClean="0">
                          <a:solidFill>
                            <a:schemeClr val="tx1"/>
                          </a:solidFill>
                          <a:latin typeface="CCW Cursive Writing 14" panose="03050602040000000000"/>
                        </a:rPr>
                        <a:t>Occupation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1" dirty="0">
                        <a:solidFill>
                          <a:schemeClr val="tx1"/>
                        </a:solidFill>
                        <a:latin typeface="CCW Cursive Writing 14" panose="0305060204000000000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1677672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056238"/>
              </p:ext>
            </p:extLst>
          </p:nvPr>
        </p:nvGraphicFramePr>
        <p:xfrm>
          <a:off x="275611" y="1466686"/>
          <a:ext cx="3978414" cy="2247202"/>
        </p:xfrm>
        <a:graphic>
          <a:graphicData uri="http://schemas.openxmlformats.org/drawingml/2006/table">
            <a:tbl>
              <a:tblPr firstRow="1" firstCol="1" bandRow="1"/>
              <a:tblGrid>
                <a:gridCol w="397841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6556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</a:t>
                      </a:r>
                      <a:r>
                        <a:rPr lang="en-GB" sz="1200" b="1" baseline="0" dirty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will we use this knowledge to do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5315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71450" marR="0" indent="-171450" algn="ctr" rtl="0">
                        <a:buFontTx/>
                        <a:buBlip>
                          <a:blip r:embed="rId2"/>
                        </a:buBlip>
                      </a:pPr>
                      <a:r>
                        <a:rPr lang="en-GB" sz="1100" b="0" i="0" u="none" strike="noStrike" baseline="0" dirty="0">
                          <a:latin typeface="CCW Cursive Writing 14" panose="03050602040000000000"/>
                        </a:rPr>
                        <a:t>Show interest in the lives of people who are not familiar </a:t>
                      </a:r>
                      <a:r>
                        <a:rPr lang="en-GB" sz="1100" b="0" i="0" u="none" strike="noStrike" baseline="0" dirty="0" smtClean="0">
                          <a:latin typeface="CCW Cursive Writing 14" panose="03050602040000000000"/>
                        </a:rPr>
                        <a:t>to them               </a:t>
                      </a:r>
                      <a:endParaRPr lang="en-GB" sz="1100" b="0" i="0" u="none" strike="noStrike" baseline="0" dirty="0">
                        <a:latin typeface="CCW Cursive Writing 14" panose="03050602040000000000"/>
                      </a:endParaRPr>
                    </a:p>
                    <a:p>
                      <a:pPr marL="171450" marR="0" indent="-171450" algn="ctr" rtl="0">
                        <a:buFontTx/>
                        <a:buBlip>
                          <a:blip r:embed="rId2"/>
                        </a:buBlip>
                      </a:pPr>
                      <a:r>
                        <a:rPr lang="en-GB" sz="1100" b="0" i="0" u="none" strike="noStrike" baseline="0" dirty="0" smtClean="0">
                          <a:latin typeface="CCW Cursive Writing 14" panose="03050602040000000000"/>
                        </a:rPr>
                        <a:t>Made aware of different occupations, life styles and ways </a:t>
                      </a:r>
                      <a:r>
                        <a:rPr lang="en-GB" sz="1100" b="0" i="0" u="none" strike="noStrike" baseline="0" dirty="0">
                          <a:latin typeface="CCW Cursive Writing 14" panose="03050602040000000000"/>
                        </a:rPr>
                        <a:t>of </a:t>
                      </a:r>
                      <a:r>
                        <a:rPr lang="en-GB" sz="1100" b="0" i="0" u="none" strike="noStrike" baseline="0" dirty="0" smtClean="0">
                          <a:latin typeface="CCW Cursive Writing 14" panose="03050602040000000000"/>
                        </a:rPr>
                        <a:t>life in our community</a:t>
                      </a:r>
                      <a:endParaRPr lang="en-GB" sz="1100" b="0" i="0" u="none" strike="noStrike" baseline="0" dirty="0">
                        <a:latin typeface="CCW Cursive Writing 14" panose="03050602040000000000"/>
                      </a:endParaRPr>
                    </a:p>
                    <a:p>
                      <a:pPr marL="171450" marR="0" indent="-171450" algn="ctr" rtl="0">
                        <a:buFontTx/>
                        <a:buBlip>
                          <a:blip r:embed="rId2"/>
                        </a:buBlip>
                      </a:pPr>
                      <a:r>
                        <a:rPr lang="en-GB" sz="1100" b="0" i="0" u="none" strike="noStrike" baseline="0" dirty="0">
                          <a:latin typeface="CCW Cursive Writing 14" panose="03050602040000000000"/>
                        </a:rPr>
                        <a:t>Visit and talk to a range of professionals</a:t>
                      </a:r>
                    </a:p>
                    <a:p>
                      <a:pPr marL="171450" marR="0" indent="-171450" algn="ctr" rtl="0">
                        <a:buFontTx/>
                        <a:buBlip>
                          <a:blip r:embed="rId2"/>
                        </a:buBlip>
                      </a:pPr>
                      <a:r>
                        <a:rPr lang="en-GB" sz="1100" b="0" i="0" u="none" strike="noStrike" baseline="0" dirty="0">
                          <a:latin typeface="CCW Cursive Writing 14" panose="03050602040000000000"/>
                        </a:rPr>
                        <a:t>Plan and prepare </a:t>
                      </a:r>
                      <a:r>
                        <a:rPr lang="en-GB" sz="1100" b="0" i="0" u="none" strike="noStrike" baseline="0" dirty="0" smtClean="0">
                          <a:latin typeface="CCW Cursive Writing 14" panose="03050602040000000000"/>
                        </a:rPr>
                        <a:t>questions </a:t>
                      </a:r>
                      <a:endParaRPr lang="en-GB" sz="1100" dirty="0">
                        <a:effectLst/>
                        <a:latin typeface="CCW Cursive Writing 14" panose="0305060204000000000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indent="0" algn="ctr">
                        <a:buFontTx/>
                        <a:buNone/>
                      </a:pPr>
                      <a:endParaRPr lang="en-GB" sz="1100" dirty="0">
                        <a:solidFill>
                          <a:schemeClr val="tx1"/>
                        </a:solidFill>
                        <a:latin typeface="CCW Cursive Writing 14" panose="03050602040000000000" pitchFamily="66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EE7DFCC3-AC02-405C-97F7-1E4AFBDA31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8577126"/>
              </p:ext>
            </p:extLst>
          </p:nvPr>
        </p:nvGraphicFramePr>
        <p:xfrm>
          <a:off x="265219" y="3784501"/>
          <a:ext cx="3988806" cy="26527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88806">
                  <a:extLst>
                    <a:ext uri="{9D8B030D-6E8A-4147-A177-3AD203B41FA5}">
                      <a16:colId xmlns:a16="http://schemas.microsoft.com/office/drawing/2014/main" val="1854919532"/>
                    </a:ext>
                  </a:extLst>
                </a:gridCol>
              </a:tblGrid>
              <a:tr h="342331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Things to talk about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4272141"/>
                  </a:ext>
                </a:extLst>
              </a:tr>
              <a:tr h="309686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Who </a:t>
                      </a:r>
                      <a:r>
                        <a:rPr lang="en-GB" sz="1100" b="0" i="1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are </a:t>
                      </a: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the people who help </a:t>
                      </a: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us in our community? </a:t>
                      </a:r>
                      <a:endParaRPr lang="en-GB" sz="1100" b="0" dirty="0">
                        <a:solidFill>
                          <a:schemeClr val="tx1"/>
                        </a:solidFill>
                        <a:latin typeface="XCCW Joined 14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42446833"/>
                  </a:ext>
                </a:extLst>
              </a:tr>
              <a:tr h="405849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XCCW Joined 14a" panose="03050602040000000000" pitchFamily="66" charset="0"/>
                          <a:ea typeface="+mn-ea"/>
                          <a:cs typeface="+mn-cs"/>
                        </a:rPr>
                        <a:t>What </a:t>
                      </a:r>
                      <a:r>
                        <a:rPr kumimoji="0" lang="en-GB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XCCW Joined 14a" panose="03050602040000000000" pitchFamily="66" charset="0"/>
                          <a:ea typeface="+mn-ea"/>
                          <a:cs typeface="+mn-cs"/>
                        </a:rPr>
                        <a:t>skills and qualities do people need to be a ….(fire </a:t>
                      </a:r>
                      <a:r>
                        <a:rPr kumimoji="0"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XCCW Joined 14a" panose="03050602040000000000" pitchFamily="66" charset="0"/>
                          <a:ea typeface="+mn-ea"/>
                          <a:cs typeface="+mn-cs"/>
                        </a:rPr>
                        <a:t>fighter, </a:t>
                      </a:r>
                      <a:r>
                        <a:rPr kumimoji="0" lang="en-GB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XCCW Joined 14a" panose="03050602040000000000" pitchFamily="66" charset="0"/>
                          <a:ea typeface="+mn-ea"/>
                          <a:cs typeface="+mn-cs"/>
                        </a:rPr>
                        <a:t>charity aid worker, medic </a:t>
                      </a:r>
                      <a:r>
                        <a:rPr kumimoji="0" lang="en-GB" sz="11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XCCW Joined 14a" panose="03050602040000000000" pitchFamily="66" charset="0"/>
                          <a:ea typeface="+mn-ea"/>
                          <a:cs typeface="+mn-cs"/>
                        </a:rPr>
                        <a:t>etc</a:t>
                      </a:r>
                      <a:r>
                        <a:rPr kumimoji="0" lang="en-GB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XCCW Joined 14a" panose="03050602040000000000" pitchFamily="66" charset="0"/>
                          <a:ea typeface="+mn-ea"/>
                          <a:cs typeface="+mn-cs"/>
                        </a:rPr>
                        <a:t>)</a:t>
                      </a:r>
                      <a:endParaRPr kumimoji="0" lang="en-GB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XCCW Joined 14a" panose="03050602040000000000" pitchFamily="66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99128298"/>
                  </a:ext>
                </a:extLst>
              </a:tr>
              <a:tr h="413972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What </a:t>
                      </a: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would </a:t>
                      </a: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you like to </a:t>
                      </a: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know more about ways people help in our community? </a:t>
                      </a:r>
                      <a:endParaRPr lang="en-GB" sz="1100" b="0" dirty="0">
                        <a:solidFill>
                          <a:schemeClr val="tx1"/>
                        </a:solidFill>
                        <a:latin typeface="XCCW Joined 14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28998688"/>
                  </a:ext>
                </a:extLst>
              </a:tr>
              <a:tr h="336273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What </a:t>
                      </a: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should we remember to </a:t>
                      </a: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do in an 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emergency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34689614"/>
                  </a:ext>
                </a:extLst>
              </a:tr>
              <a:tr h="435904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What can we </a:t>
                      </a: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all do </a:t>
                      </a: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to help other people?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996448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5B203871-6671-4DC5-9653-1040F47A3C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3085393"/>
              </p:ext>
            </p:extLst>
          </p:nvPr>
        </p:nvGraphicFramePr>
        <p:xfrm>
          <a:off x="265219" y="6507869"/>
          <a:ext cx="3912127" cy="33866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121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16069">
                <a:tc>
                  <a:txBody>
                    <a:bodyPr/>
                    <a:lstStyle/>
                    <a:p>
                      <a:pPr algn="ctr"/>
                      <a:r>
                        <a:rPr lang="en-GB" sz="1200" b="1" kern="1200" dirty="0">
                          <a:solidFill>
                            <a:schemeClr val="tx1"/>
                          </a:solidFill>
                          <a:effectLst/>
                          <a:latin typeface="XCCW Joined 14a" panose="03050602040000000000" pitchFamily="66" charset="0"/>
                          <a:ea typeface="+mn-ea"/>
                          <a:cs typeface="+mn-cs"/>
                        </a:rPr>
                        <a:t>What I will know</a:t>
                      </a:r>
                      <a:endParaRPr lang="en-GB" sz="1400" b="0" dirty="0">
                        <a:solidFill>
                          <a:schemeClr val="tx1"/>
                        </a:solidFill>
                        <a:latin typeface="XCCW Joined 14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7313420"/>
                  </a:ext>
                </a:extLst>
              </a:tr>
              <a:tr h="534705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Help/Support</a:t>
                      </a: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 – To make it easier for someone to do something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5343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>
                          <a:latin typeface="XCCW Joined 14a" panose="03050602040000000000" pitchFamily="66" charset="0"/>
                        </a:rPr>
                        <a:t>Assistance </a:t>
                      </a:r>
                      <a:r>
                        <a:rPr lang="en-GB" sz="1100" b="0" dirty="0">
                          <a:latin typeface="XCCW Joined 14a" panose="03050602040000000000" pitchFamily="66" charset="0"/>
                        </a:rPr>
                        <a:t>– help someone to complete something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4705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>
                          <a:latin typeface="XCCW Joined 14a" panose="03050602040000000000" pitchFamily="66" charset="0"/>
                        </a:rPr>
                        <a:t>Emergency</a:t>
                      </a:r>
                      <a:r>
                        <a:rPr lang="en-GB" sz="1100" b="0" dirty="0">
                          <a:latin typeface="XCCW Joined 14a" panose="03050602040000000000" pitchFamily="66" charset="0"/>
                        </a:rPr>
                        <a:t> – A sudden serious or dangerous event which needs immediate action to deal with it.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4705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>
                          <a:latin typeface="XCCW Joined 14a" panose="03050602040000000000" pitchFamily="66" charset="0"/>
                        </a:rPr>
                        <a:t>Courage</a:t>
                      </a:r>
                      <a:r>
                        <a:rPr lang="en-GB" sz="1100" b="0" dirty="0">
                          <a:latin typeface="XCCW Joined 14a" panose="03050602040000000000" pitchFamily="66" charset="0"/>
                        </a:rPr>
                        <a:t> – Not showing fear when something is dangerous/scary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4705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>
                          <a:latin typeface="XCCW Joined 14a" panose="03050602040000000000" pitchFamily="66" charset="0"/>
                        </a:rPr>
                        <a:t>Equipment</a:t>
                      </a:r>
                      <a:r>
                        <a:rPr lang="en-GB" sz="1100" b="0" dirty="0">
                          <a:latin typeface="XCCW Joined 14a" panose="03050602040000000000" pitchFamily="66" charset="0"/>
                        </a:rPr>
                        <a:t> – Items/tools used for a particular purpose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7667613"/>
                  </a:ext>
                </a:extLst>
              </a:tr>
              <a:tr h="374945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>
                          <a:latin typeface="XCCW Joined 14a" panose="03050602040000000000" pitchFamily="66" charset="0"/>
                        </a:rPr>
                        <a:t>Uniform</a:t>
                      </a:r>
                      <a:r>
                        <a:rPr lang="en-GB" sz="1100" b="0" dirty="0">
                          <a:latin typeface="XCCW Joined 14a" panose="03050602040000000000" pitchFamily="66" charset="0"/>
                        </a:rPr>
                        <a:t> - T</a:t>
                      </a:r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XCCW Joined 14a" panose="03050602040000000000" pitchFamily="66" charset="0"/>
                          <a:ea typeface="+mn-ea"/>
                          <a:cs typeface="+mn-cs"/>
                        </a:rPr>
                        <a:t>he distinctive clothing worn by members of the same organisation</a:t>
                      </a:r>
                      <a:endParaRPr lang="en-GB" sz="1100" b="0" dirty="0">
                        <a:latin typeface="XCCW Joined 14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36187818"/>
                  </a:ext>
                </a:extLst>
              </a:tr>
            </a:tbl>
          </a:graphicData>
        </a:graphic>
      </p:graphicFrame>
      <p:pic>
        <p:nvPicPr>
          <p:cNvPr id="1074" name="Picture 50" descr="999 emergency number restored - HapaKenya">
            <a:extLst>
              <a:ext uri="{FF2B5EF4-FFF2-40B4-BE49-F238E27FC236}">
                <a16:creationId xmlns:a16="http://schemas.microsoft.com/office/drawing/2014/main" id="{85BF3438-969C-40AB-BACA-6F9301CBAF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968" y="1723705"/>
            <a:ext cx="756786" cy="547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78" name="Picture 54" descr="Fire Fighter... - Falck Office Photo | Glassdoor.co.uk">
            <a:extLst>
              <a:ext uri="{FF2B5EF4-FFF2-40B4-BE49-F238E27FC236}">
                <a16:creationId xmlns:a16="http://schemas.microsoft.com/office/drawing/2014/main" id="{CBFC981D-9734-47FD-B180-DD3DB43DCEB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603" b="18054"/>
          <a:stretch/>
        </p:blipFill>
        <p:spPr bwMode="auto">
          <a:xfrm>
            <a:off x="5919827" y="2379600"/>
            <a:ext cx="455335" cy="698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70DB0C9B-8555-4E55-BE37-312664D72AE4}"/>
              </a:ext>
            </a:extLst>
          </p:cNvPr>
          <p:cNvSpPr txBox="1"/>
          <p:nvPr/>
        </p:nvSpPr>
        <p:spPr>
          <a:xfrm>
            <a:off x="4341105" y="6262350"/>
            <a:ext cx="2227729" cy="138499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 smtClean="0">
                <a:latin typeface="CCW Cursive Writing 14" panose="03050602040000000000"/>
              </a:rPr>
              <a:t>Occupations:</a:t>
            </a:r>
            <a:endParaRPr lang="en-GB" sz="1200" b="1" u="sng" dirty="0">
              <a:latin typeface="CCW Cursive Writing 14" panose="03050602040000000000"/>
            </a:endParaRP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24AE8054-A531-4E65-BB9D-211F60D14B8E}"/>
              </a:ext>
            </a:extLst>
          </p:cNvPr>
          <p:cNvSpPr txBox="1"/>
          <p:nvPr/>
        </p:nvSpPr>
        <p:spPr>
          <a:xfrm>
            <a:off x="4344043" y="7793890"/>
            <a:ext cx="2227729" cy="172354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CCW Cursive Writing 14" panose="03050602040000000000"/>
              </a:rPr>
              <a:t>Key </a:t>
            </a:r>
            <a:r>
              <a:rPr lang="en-GB" sz="1200" b="1" u="sng" dirty="0" smtClean="0">
                <a:latin typeface="CCW Cursive Writing 14" panose="03050602040000000000"/>
              </a:rPr>
              <a:t>Places</a:t>
            </a:r>
            <a:r>
              <a:rPr lang="en-GB" sz="1100" b="1" u="sng" dirty="0">
                <a:latin typeface="CCW Cursive Writing 14" panose="03050602040000000000"/>
              </a:rPr>
              <a:t>:</a:t>
            </a:r>
            <a:endParaRPr lang="en-GB" sz="1600" b="1" u="sng" dirty="0">
              <a:latin typeface="CCW Cursive Writing 14" panose="03050602040000000000"/>
            </a:endParaRP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53" name="Picture 14" descr="Teacher's Pet - People Who Help Us Word Mat - FREE Classroom ...">
            <a:extLst>
              <a:ext uri="{FF2B5EF4-FFF2-40B4-BE49-F238E27FC236}">
                <a16:creationId xmlns:a16="http://schemas.microsoft.com/office/drawing/2014/main" id="{CBF2A51A-BCEF-45C3-ABAE-23B5C233CEA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clrChange>
              <a:clrFrom>
                <a:srgbClr val="EFFAE0"/>
              </a:clrFrom>
              <a:clrTo>
                <a:srgbClr val="EFFAE0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977" b="-1530"/>
          <a:stretch/>
        </p:blipFill>
        <p:spPr bwMode="auto">
          <a:xfrm>
            <a:off x="4871600" y="6709739"/>
            <a:ext cx="1166741" cy="792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18" descr="Priest cartoon character, holy father | Premium Vector">
            <a:extLst>
              <a:ext uri="{FF2B5EF4-FFF2-40B4-BE49-F238E27FC236}">
                <a16:creationId xmlns:a16="http://schemas.microsoft.com/office/drawing/2014/main" id="{182DD271-6F66-49B4-8DBD-FBCD3588D3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1334" y="7146739"/>
            <a:ext cx="232322" cy="298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5" name="TextBox 54">
            <a:extLst>
              <a:ext uri="{FF2B5EF4-FFF2-40B4-BE49-F238E27FC236}">
                <a16:creationId xmlns:a16="http://schemas.microsoft.com/office/drawing/2014/main" id="{59620533-EB9A-44B6-825D-3114DA3CE98B}"/>
              </a:ext>
            </a:extLst>
          </p:cNvPr>
          <p:cNvSpPr txBox="1"/>
          <p:nvPr/>
        </p:nvSpPr>
        <p:spPr>
          <a:xfrm>
            <a:off x="5788458" y="7601689"/>
            <a:ext cx="393424" cy="1538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" dirty="0"/>
              <a:t>Priest</a:t>
            </a:r>
          </a:p>
        </p:txBody>
      </p:sp>
      <p:pic>
        <p:nvPicPr>
          <p:cNvPr id="56" name="Picture 16" descr="Trowbridge fire station © David Smith cc-by-sa/2.0 :: Geograph ...">
            <a:extLst>
              <a:ext uri="{FF2B5EF4-FFF2-40B4-BE49-F238E27FC236}">
                <a16:creationId xmlns:a16="http://schemas.microsoft.com/office/drawing/2014/main" id="{7D4C6555-9A9E-420D-9789-00E1C512676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26" t="18999" r="14459" b="32126"/>
          <a:stretch/>
        </p:blipFill>
        <p:spPr bwMode="auto">
          <a:xfrm>
            <a:off x="4424072" y="8319534"/>
            <a:ext cx="1079380" cy="505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" name="Picture 20" descr="Taking Stock - Catholic Churches of England and Wales">
            <a:extLst>
              <a:ext uri="{FF2B5EF4-FFF2-40B4-BE49-F238E27FC236}">
                <a16:creationId xmlns:a16="http://schemas.microsoft.com/office/drawing/2014/main" id="{A825BC48-555F-405A-A0E4-6F50EB25C5D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737"/>
          <a:stretch/>
        </p:blipFill>
        <p:spPr bwMode="auto">
          <a:xfrm>
            <a:off x="5900365" y="7969720"/>
            <a:ext cx="623006" cy="353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Picture 24" descr="Policeman celebrates first crime free day since he started 25 ...">
            <a:extLst>
              <a:ext uri="{FF2B5EF4-FFF2-40B4-BE49-F238E27FC236}">
                <a16:creationId xmlns:a16="http://schemas.microsoft.com/office/drawing/2014/main" id="{A34656A0-F8DD-49EA-A5AB-8E91858A16C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23" t="21034" r="22778" b="14715"/>
          <a:stretch/>
        </p:blipFill>
        <p:spPr bwMode="auto">
          <a:xfrm>
            <a:off x="4408219" y="9121677"/>
            <a:ext cx="883387" cy="528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TextBox 60">
            <a:extLst>
              <a:ext uri="{FF2B5EF4-FFF2-40B4-BE49-F238E27FC236}">
                <a16:creationId xmlns:a16="http://schemas.microsoft.com/office/drawing/2014/main" id="{A7D62D77-E295-48B4-915B-80FB24DE37E2}"/>
              </a:ext>
            </a:extLst>
          </p:cNvPr>
          <p:cNvSpPr txBox="1"/>
          <p:nvPr/>
        </p:nvSpPr>
        <p:spPr>
          <a:xfrm>
            <a:off x="4380066" y="8207431"/>
            <a:ext cx="1167392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800" b="1" dirty="0">
                <a:latin typeface="XCCW Joined 14a" panose="03050602040000000000" pitchFamily="66" charset="0"/>
              </a:rPr>
              <a:t>Trowbridge fire Station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142B0A91-D78F-4435-B955-9B07E3C414F0}"/>
              </a:ext>
            </a:extLst>
          </p:cNvPr>
          <p:cNvSpPr txBox="1"/>
          <p:nvPr/>
        </p:nvSpPr>
        <p:spPr>
          <a:xfrm>
            <a:off x="4331158" y="8817621"/>
            <a:ext cx="10788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>
                <a:latin typeface="XCCW Joined 14a" panose="03050602040000000000" pitchFamily="66" charset="0"/>
              </a:rPr>
              <a:t>Trowbridge Police Station</a:t>
            </a:r>
          </a:p>
        </p:txBody>
      </p:sp>
      <p:pic>
        <p:nvPicPr>
          <p:cNvPr id="59" name="Picture 22" descr="New opening hours at Trowbridge MIU come into force next week ...">
            <a:extLst>
              <a:ext uri="{FF2B5EF4-FFF2-40B4-BE49-F238E27FC236}">
                <a16:creationId xmlns:a16="http://schemas.microsoft.com/office/drawing/2014/main" id="{81D1656E-FE26-4740-AAF8-1546C758C66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32" t="37145" r="10045" b="29051"/>
          <a:stretch/>
        </p:blipFill>
        <p:spPr bwMode="auto">
          <a:xfrm>
            <a:off x="5704574" y="8605149"/>
            <a:ext cx="831470" cy="408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3" name="TextBox 62">
            <a:extLst>
              <a:ext uri="{FF2B5EF4-FFF2-40B4-BE49-F238E27FC236}">
                <a16:creationId xmlns:a16="http://schemas.microsoft.com/office/drawing/2014/main" id="{35A55F22-A400-4D6F-B2F3-31515BE9294A}"/>
              </a:ext>
            </a:extLst>
          </p:cNvPr>
          <p:cNvSpPr txBox="1"/>
          <p:nvPr/>
        </p:nvSpPr>
        <p:spPr>
          <a:xfrm>
            <a:off x="5475430" y="8267373"/>
            <a:ext cx="116051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>
                <a:latin typeface="XCCW Joined 14a" panose="03050602040000000000" pitchFamily="66" charset="0"/>
              </a:rPr>
              <a:t>St John’s Catholic church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F59846A4-BB98-4844-BD43-387234A1B257}"/>
              </a:ext>
            </a:extLst>
          </p:cNvPr>
          <p:cNvSpPr txBox="1"/>
          <p:nvPr/>
        </p:nvSpPr>
        <p:spPr>
          <a:xfrm>
            <a:off x="5232384" y="8993707"/>
            <a:ext cx="154511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>
                <a:latin typeface="XCCW Joined 14a" panose="03050602040000000000" pitchFamily="66" charset="0"/>
              </a:rPr>
              <a:t>Trowbridge Hospital</a:t>
            </a:r>
          </a:p>
        </p:txBody>
      </p:sp>
      <p:pic>
        <p:nvPicPr>
          <p:cNvPr id="65" name="Picture 26" descr="Wiltshire Council - Wiltshire Community History Get Image Information">
            <a:extLst>
              <a:ext uri="{FF2B5EF4-FFF2-40B4-BE49-F238E27FC236}">
                <a16:creationId xmlns:a16="http://schemas.microsoft.com/office/drawing/2014/main" id="{36D47F1A-6F8C-4B57-955D-AC9029C1E61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372" t="32775" r="6134" b="12304"/>
          <a:stretch/>
        </p:blipFill>
        <p:spPr bwMode="auto">
          <a:xfrm>
            <a:off x="5421866" y="9204683"/>
            <a:ext cx="1126609" cy="343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6" name="TextBox 65">
            <a:extLst>
              <a:ext uri="{FF2B5EF4-FFF2-40B4-BE49-F238E27FC236}">
                <a16:creationId xmlns:a16="http://schemas.microsoft.com/office/drawing/2014/main" id="{B9E3B564-83DA-42E0-879B-B35496CA9B81}"/>
              </a:ext>
            </a:extLst>
          </p:cNvPr>
          <p:cNvSpPr txBox="1"/>
          <p:nvPr/>
        </p:nvSpPr>
        <p:spPr>
          <a:xfrm>
            <a:off x="5561168" y="9499879"/>
            <a:ext cx="101390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>
                <a:latin typeface="XCCW Joined 14a" panose="03050602040000000000" pitchFamily="66" charset="0"/>
              </a:rPr>
              <a:t>Our School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861095" y="3295019"/>
            <a:ext cx="572798" cy="75106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174754" y="4366381"/>
            <a:ext cx="1227408" cy="84998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5801722" y="5469741"/>
            <a:ext cx="680032" cy="714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02955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7304</TotalTime>
  <Words>258</Words>
  <Application>Microsoft Office PowerPoint</Application>
  <PresentationFormat>A4 Paper (210x297 mm)</PresentationFormat>
  <Paragraphs>46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CCW Cursive Writing 14</vt:lpstr>
      <vt:lpstr>Times New Roman</vt:lpstr>
      <vt:lpstr>XCCW Joined 14a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Kayleigh Fallows</dc:creator>
  <cp:lastModifiedBy>Kim O'Rourke</cp:lastModifiedBy>
  <cp:revision>46</cp:revision>
  <dcterms:created xsi:type="dcterms:W3CDTF">2020-03-27T16:08:54Z</dcterms:created>
  <dcterms:modified xsi:type="dcterms:W3CDTF">2022-09-28T16:40:45Z</dcterms:modified>
</cp:coreProperties>
</file>