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66CC"/>
    <a:srgbClr val="F72D6C"/>
    <a:srgbClr val="FDD7E7"/>
    <a:srgbClr val="D8BEBE"/>
    <a:srgbClr val="FFF7FA"/>
    <a:srgbClr val="E1B3C0"/>
    <a:srgbClr val="EBDEEC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253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339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131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74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88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03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38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75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3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71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2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32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1B3BD-44F7-47B6-A28F-7D0A106287B1}" type="datetimeFigureOut">
              <a:rPr lang="en-GB" smtClean="0"/>
              <a:t>28/09/2022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41897-6C99-441B-A1B2-BCDD7C02A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61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76950"/>
              </p:ext>
            </p:extLst>
          </p:nvPr>
        </p:nvGraphicFramePr>
        <p:xfrm>
          <a:off x="275611" y="224212"/>
          <a:ext cx="6313723" cy="788035"/>
        </p:xfrm>
        <a:graphic>
          <a:graphicData uri="http://schemas.openxmlformats.org/drawingml/2006/table">
            <a:tbl>
              <a:tblPr firstRow="1" firstCol="1" bandRow="1"/>
              <a:tblGrid>
                <a:gridCol w="2392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6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50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 John’s Catholic Primary School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gridSpan="3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30830" algn="l"/>
                        </a:tabLst>
                      </a:pPr>
                      <a:r>
                        <a:rPr lang="en-GB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Catholic Social Teachings: Solidarity and the Common Good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Topic:</a:t>
                      </a:r>
                      <a:r>
                        <a:rPr lang="en-GB" sz="1200" b="1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How do People Celebrate around the World?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group: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EYFS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area: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UTW</a:t>
                      </a: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485676"/>
              </p:ext>
            </p:extLst>
          </p:nvPr>
        </p:nvGraphicFramePr>
        <p:xfrm>
          <a:off x="4354660" y="1466685"/>
          <a:ext cx="2227729" cy="6702009"/>
        </p:xfrm>
        <a:graphic>
          <a:graphicData uri="http://schemas.openxmlformats.org/drawingml/2006/table">
            <a:tbl>
              <a:tblPr firstRow="1" firstCol="1" bandRow="1"/>
              <a:tblGrid>
                <a:gridCol w="2227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62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Key Vocabulary</a:t>
                      </a:r>
                      <a:endParaRPr lang="en-GB" sz="1100" dirty="0"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3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Celebration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13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Faiths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21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The</a:t>
                      </a:r>
                      <a:r>
                        <a:rPr lang="en-GB" sz="1200" b="1" baseline="0" dirty="0" smtClean="0"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 Past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55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Present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061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Today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452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Similar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25300"/>
                  </a:ext>
                </a:extLst>
              </a:tr>
              <a:tr h="85152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Different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5588589"/>
                  </a:ext>
                </a:extLst>
              </a:tr>
              <a:tr h="1175907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Traditions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7285789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950285"/>
              </p:ext>
            </p:extLst>
          </p:nvPr>
        </p:nvGraphicFramePr>
        <p:xfrm>
          <a:off x="265219" y="1466685"/>
          <a:ext cx="3908517" cy="2449099"/>
        </p:xfrm>
        <a:graphic>
          <a:graphicData uri="http://schemas.openxmlformats.org/drawingml/2006/table">
            <a:tbl>
              <a:tblPr firstRow="1" firstCol="1" bandRow="1"/>
              <a:tblGrid>
                <a:gridCol w="3908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74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What</a:t>
                      </a:r>
                      <a:r>
                        <a:rPr lang="en-GB" sz="1200" b="1" baseline="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 will we use this knowledge to do</a:t>
                      </a:r>
                      <a:endParaRPr lang="en-GB" sz="1100" dirty="0">
                        <a:effectLst/>
                        <a:latin typeface="Calibri Light" panose="020F0302020204030204" pitchFamily="34" charset="0"/>
                        <a:ea typeface="Calibri" panose="020F05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5537"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endParaRPr lang="en-GB" sz="1100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Appreciate and discover religious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celebrations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from 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different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faiths </a:t>
                      </a: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Understand that the world we live in has many different examples of ce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lebrations</a:t>
                      </a: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endParaRPr lang="en-GB" sz="1100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Know why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Christmas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is such an important Christian 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celebration</a:t>
                      </a: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endParaRPr lang="en-GB" sz="1100" dirty="0" smtClean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Prepare and reflect on the joy of the Nativity</a:t>
                      </a: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endParaRPr lang="en-GB" sz="1100" dirty="0" smtClean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 marL="171450" indent="-171450" algn="ctr">
                        <a:buFontTx/>
                        <a:buBlip>
                          <a:blip r:embed="rId2"/>
                        </a:buBlip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Appreciate how we connect with our friends and communities when </a:t>
                      </a:r>
                      <a:r>
                        <a:rPr lang="en-GB" sz="110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we celebrate b</a:t>
                      </a:r>
                      <a:r>
                        <a:rPr lang="en-GB" sz="1100" b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irthdays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, weddings, baptisms and so on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EE7DFCC3-AC02-405C-97F7-1E4AFBDA31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738867"/>
              </p:ext>
            </p:extLst>
          </p:nvPr>
        </p:nvGraphicFramePr>
        <p:xfrm>
          <a:off x="276166" y="4017422"/>
          <a:ext cx="3918908" cy="2842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8908">
                  <a:extLst>
                    <a:ext uri="{9D8B030D-6E8A-4147-A177-3AD203B41FA5}">
                      <a16:colId xmlns:a16="http://schemas.microsoft.com/office/drawing/2014/main" val="1854919532"/>
                    </a:ext>
                  </a:extLst>
                </a:gridCol>
              </a:tblGrid>
              <a:tr h="31277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  <a:latin typeface="+mj-lt"/>
                        </a:rPr>
                        <a:t>Things to talk about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272141"/>
                  </a:ext>
                </a:extLst>
              </a:tr>
              <a:tr h="43788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What do you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j-lt"/>
                        </a:rPr>
                        <a:t>celebrate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 with your family?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2446833"/>
                  </a:ext>
                </a:extLst>
              </a:tr>
              <a:tr h="43788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What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11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celebrations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do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you know about?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9128298"/>
                  </a:ext>
                </a:extLst>
              </a:tr>
              <a:tr h="38895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Discuss your families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j-lt"/>
                        </a:rPr>
                        <a:t>traditions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998688"/>
                  </a:ext>
                </a:extLst>
              </a:tr>
              <a:tr h="1158298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Share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family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photos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of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your 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j-lt"/>
                        </a:rPr>
                        <a:t>celebrations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from the past. Discuss how the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y are different from today (present) 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Talk about the similarities and differences between celebrations around the World and of different faiths.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68961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5B203871-6671-4DC5-9653-1040F47A3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84687"/>
              </p:ext>
            </p:extLst>
          </p:nvPr>
        </p:nvGraphicFramePr>
        <p:xfrm>
          <a:off x="276165" y="6896199"/>
          <a:ext cx="3918909" cy="24163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89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7737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I will know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7313420"/>
                  </a:ext>
                </a:extLst>
              </a:tr>
              <a:tr h="33194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That people of different </a:t>
                      </a:r>
                      <a:r>
                        <a:rPr lang="en-GB" sz="1100" b="1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faiths</a:t>
                      </a:r>
                      <a:r>
                        <a:rPr lang="en-GB" sz="1100" b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celebrate in different ways </a:t>
                      </a:r>
                      <a:endParaRPr lang="en-GB" sz="1100" b="0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950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Christians celebrate the birth of Jesus. Christmas day is celebrated each year on the 25th December.</a:t>
                      </a:r>
                      <a:endParaRPr lang="en-GB" sz="1100" b="0" dirty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9991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That </a:t>
                      </a:r>
                      <a:r>
                        <a:rPr lang="en-GB" sz="1100" b="1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traditions</a:t>
                      </a:r>
                      <a:r>
                        <a:rPr lang="en-GB" sz="1100" b="0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from the past can keep us connected with our family and friends who may have lived a long time ago in the past</a:t>
                      </a: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 smtClean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baseline="0" dirty="0" smtClean="0">
                        <a:latin typeface="Calibri Light" panose="020F0302020204030204" pitchFamily="34" charset="0"/>
                        <a:cs typeface="Calibri Light" panose="020F030202020403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That </a:t>
                      </a:r>
                      <a:r>
                        <a:rPr lang="en-GB" sz="1100" b="1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celebrations</a:t>
                      </a:r>
                      <a:r>
                        <a:rPr lang="en-GB" sz="1100" b="0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and </a:t>
                      </a:r>
                      <a:r>
                        <a:rPr lang="en-GB" sz="1100" b="1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traditions</a:t>
                      </a:r>
                      <a:r>
                        <a:rPr lang="en-GB" sz="1100" b="0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around the world may be </a:t>
                      </a:r>
                      <a:r>
                        <a:rPr lang="en-GB" sz="1100" b="1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different</a:t>
                      </a:r>
                      <a:r>
                        <a:rPr lang="en-GB" sz="1100" b="0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or </a:t>
                      </a:r>
                      <a:r>
                        <a:rPr lang="en-GB" sz="1100" b="1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similar</a:t>
                      </a:r>
                      <a:r>
                        <a:rPr lang="en-GB" sz="1100" b="0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 to how we celebrate in Trowbridge </a:t>
                      </a:r>
                      <a:r>
                        <a:rPr lang="en-GB" sz="1100" b="1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today</a:t>
                      </a:r>
                      <a:r>
                        <a:rPr lang="en-GB" sz="1100" b="0" baseline="0" dirty="0" smtClean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. 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40" name="Picture 16" descr="Celebration Kiddush - Hebrew Institute of Riverdale - The Bayit">
            <a:extLst>
              <a:ext uri="{FF2B5EF4-FFF2-40B4-BE49-F238E27FC236}">
                <a16:creationId xmlns:a16="http://schemas.microsoft.com/office/drawing/2014/main" id="{79994D5C-D413-4162-AE68-D15D668FA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167" y="1704792"/>
            <a:ext cx="619392" cy="61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265219" y="6368527"/>
            <a:ext cx="3918909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76165" y="8725461"/>
            <a:ext cx="3918909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0108" y="2468926"/>
            <a:ext cx="568451" cy="5526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0389" y="3382384"/>
            <a:ext cx="598170" cy="533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0108" y="4669184"/>
            <a:ext cx="6096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0389" y="5586502"/>
            <a:ext cx="809625" cy="50476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5248" y="6177977"/>
            <a:ext cx="779906" cy="7715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89167" y="7118283"/>
            <a:ext cx="830847" cy="91731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42387" y="4017422"/>
            <a:ext cx="805042" cy="51184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65219" y="9421488"/>
            <a:ext cx="63241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i="1" dirty="0" smtClean="0"/>
              <a:t>Kitchen Table Discussion: What is your families favourite celebration and why</a:t>
            </a:r>
            <a:r>
              <a:rPr lang="en-GB" b="1" i="1" dirty="0" smtClean="0"/>
              <a:t>?</a:t>
            </a:r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335029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7308</TotalTime>
  <Words>258</Words>
  <Application>Microsoft Office PowerPoint</Application>
  <PresentationFormat>A4 Paper (210x297 mm)</PresentationFormat>
  <Paragraphs>43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Kayleigh Fallows</dc:creator>
  <cp:lastModifiedBy>Kim O'Rourke</cp:lastModifiedBy>
  <cp:revision>47</cp:revision>
  <cp:lastPrinted>2020-11-04T11:59:39Z</cp:lastPrinted>
  <dcterms:created xsi:type="dcterms:W3CDTF">2020-03-27T16:08:54Z</dcterms:created>
  <dcterms:modified xsi:type="dcterms:W3CDTF">2022-09-28T16:21:28Z</dcterms:modified>
</cp:coreProperties>
</file>