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13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03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3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7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7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2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3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1B3BD-44F7-47B6-A28F-7D0A106287B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61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442456"/>
              </p:ext>
            </p:extLst>
          </p:nvPr>
        </p:nvGraphicFramePr>
        <p:xfrm>
          <a:off x="262537" y="209200"/>
          <a:ext cx="6451084" cy="1075194"/>
        </p:xfrm>
        <a:graphic>
          <a:graphicData uri="http://schemas.openxmlformats.org/drawingml/2006/table">
            <a:tbl>
              <a:tblPr firstRow="1" firstCol="1" bandRow="1"/>
              <a:tblGrid>
                <a:gridCol w="2104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4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424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4507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 John’s Catholic Primary School</a:t>
                      </a: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741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30830" algn="l"/>
                        </a:tabLs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Catholic Social Teaching</a:t>
                      </a:r>
                      <a:r>
                        <a:rPr lang="en-GB" sz="1200" b="1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 How Did God Make Us Unique?</a:t>
                      </a: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group:</a:t>
                      </a: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area: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Painting</a:t>
                      </a:r>
                      <a:endParaRPr lang="en-GB" sz="12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51798"/>
              </p:ext>
            </p:extLst>
          </p:nvPr>
        </p:nvGraphicFramePr>
        <p:xfrm>
          <a:off x="4344689" y="1373697"/>
          <a:ext cx="2360770" cy="6771682"/>
        </p:xfrm>
        <a:graphic>
          <a:graphicData uri="http://schemas.openxmlformats.org/drawingml/2006/table">
            <a:tbl>
              <a:tblPr firstRow="1" firstCol="1" bandRow="1"/>
              <a:tblGrid>
                <a:gridCol w="2360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2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</a:t>
                      </a: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89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Primary colours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14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Secondary colours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06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Palette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873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Paintbrush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2801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Colour mixing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279337"/>
              </p:ext>
            </p:extLst>
          </p:nvPr>
        </p:nvGraphicFramePr>
        <p:xfrm>
          <a:off x="270192" y="1376006"/>
          <a:ext cx="3959503" cy="1815708"/>
        </p:xfrm>
        <a:graphic>
          <a:graphicData uri="http://schemas.openxmlformats.org/drawingml/2006/table">
            <a:tbl>
              <a:tblPr firstRow="1" firstCol="1" bandRow="1"/>
              <a:tblGrid>
                <a:gridCol w="3959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43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GB" sz="1100" b="1" baseline="0" dirty="0">
                          <a:effectLst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will we use this knowledge to do</a:t>
                      </a:r>
                      <a:endParaRPr lang="en-GB" sz="1100" dirty="0">
                        <a:effectLst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0276">
                <a:tc>
                  <a:txBody>
                    <a:bodyPr/>
                    <a:lstStyle/>
                    <a:p>
                      <a:pPr marL="171450" marR="0" lvl="0" indent="-17145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endParaRPr kumimoji="0" lang="en-GB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CW Cursive Writing 14" panose="03050602040000000000" pitchFamily="66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CW Cursive Writing 14" panose="03050602040000000000" pitchFamily="66" charset="0"/>
                          <a:ea typeface="+mn-ea"/>
                          <a:cs typeface="+mn-cs"/>
                        </a:rPr>
                        <a:t>Mix primary colours to make secondary colours</a:t>
                      </a:r>
                    </a:p>
                    <a:p>
                      <a:pPr marL="171450" marR="0" lvl="0" indent="-17145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CW Cursive Writing 14" panose="03050602040000000000" pitchFamily="66" charset="0"/>
                          <a:ea typeface="+mn-ea"/>
                          <a:cs typeface="+mn-cs"/>
                        </a:rPr>
                        <a:t>Use the resources well when colour mixing, e.g. the correct amount of paint.</a:t>
                      </a:r>
                      <a:endParaRPr lang="en-GB" sz="1100" spc="0" dirty="0" smtClean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E7DFCC3-AC02-405C-97F7-1E4AFBDA3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655244"/>
              </p:ext>
            </p:extLst>
          </p:nvPr>
        </p:nvGraphicFramePr>
        <p:xfrm>
          <a:off x="258161" y="3270813"/>
          <a:ext cx="3971534" cy="1894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1534">
                  <a:extLst>
                    <a:ext uri="{9D8B030D-6E8A-4147-A177-3AD203B41FA5}">
                      <a16:colId xmlns:a16="http://schemas.microsoft.com/office/drawing/2014/main" val="1854919532"/>
                    </a:ext>
                  </a:extLst>
                </a:gridCol>
              </a:tblGrid>
              <a:tr h="277313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Things to talk about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72141"/>
                  </a:ext>
                </a:extLst>
              </a:tr>
              <a:tr h="56356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How can we mix two colours together?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 smtClean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446833"/>
                  </a:ext>
                </a:extLst>
              </a:tr>
              <a:tr h="404611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How should we hold a paintbrush?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998688"/>
                  </a:ext>
                </a:extLst>
              </a:tr>
              <a:tr h="59579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What other tools could you use to paint with? </a:t>
                      </a:r>
                      <a:endParaRPr lang="en-GB" sz="1100" b="0" baseline="0" dirty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68961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B203871-6671-4DC5-9653-1040F47A3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9650226"/>
              </p:ext>
            </p:extLst>
          </p:nvPr>
        </p:nvGraphicFramePr>
        <p:xfrm>
          <a:off x="258161" y="5244104"/>
          <a:ext cx="3971534" cy="2918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15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6031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+mn-ea"/>
                          <a:cs typeface="+mn-cs"/>
                        </a:rPr>
                        <a:t>What I will know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313420"/>
                  </a:ext>
                </a:extLst>
              </a:tr>
              <a:tr h="58736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Arial" panose="020B0604020202020204" pitchFamily="34" charset="0"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CW Cursive Writing 14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primary colours are red, yellow and blue.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Arial" panose="020B0604020202020204" pitchFamily="34" charset="0"/>
                        <a:buNone/>
                        <a:tabLst>
                          <a:tab pos="228600" algn="l"/>
                        </a:tabLst>
                        <a:defRPr/>
                      </a:pPr>
                      <a:endParaRPr kumimoji="0" lang="en-GB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CW Cursive Writing 14" panose="030506020400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7365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Secondary colours are made by mixing the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 primary colours.</a:t>
                      </a:r>
                    </a:p>
                    <a:p>
                      <a:pPr algn="ctr"/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 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4507260"/>
                  </a:ext>
                </a:extLst>
              </a:tr>
              <a:tr h="699049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Colour mixing is when two or more colours are put together to make new colours.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1464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To select the correct size tool for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 the painting job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B203871-6671-4DC5-9653-1040F47A3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788580"/>
              </p:ext>
            </p:extLst>
          </p:nvPr>
        </p:nvGraphicFramePr>
        <p:xfrm>
          <a:off x="258161" y="8311933"/>
          <a:ext cx="6402999" cy="11935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0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6256">
                  <a:extLst>
                    <a:ext uri="{9D8B030D-6E8A-4147-A177-3AD203B41FA5}">
                      <a16:colId xmlns:a16="http://schemas.microsoft.com/office/drawing/2014/main" val="1018742068"/>
                    </a:ext>
                  </a:extLst>
                </a:gridCol>
                <a:gridCol w="1236256">
                  <a:extLst>
                    <a:ext uri="{9D8B030D-6E8A-4147-A177-3AD203B41FA5}">
                      <a16:colId xmlns:a16="http://schemas.microsoft.com/office/drawing/2014/main" val="327498539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+mn-ea"/>
                          <a:cs typeface="+mn-cs"/>
                        </a:rPr>
                        <a:t>Artist</a:t>
                      </a:r>
                      <a:r>
                        <a:rPr lang="en-GB" sz="11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CW Cursive Writing 14" panose="03050602040000000000" pitchFamily="66" charset="0"/>
                          <a:ea typeface="+mn-ea"/>
                          <a:cs typeface="+mn-cs"/>
                        </a:rPr>
                        <a:t> focus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7313420"/>
                  </a:ext>
                </a:extLst>
              </a:tr>
              <a:tr h="93451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Arial" panose="020B0604020202020204" pitchFamily="34" charset="0"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CCW Cursive Writing 14" panose="03050602040000000000" pitchFamily="66" charset="0"/>
                        </a:rPr>
                        <a:t>Pablo Picasso’s paintings were very bright in colour and he used very clear and simple lines.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Arial" panose="020B0604020202020204" pitchFamily="34" charset="0"/>
                        <a:buNone/>
                        <a:tabLst>
                          <a:tab pos="228600" algn="l"/>
                        </a:tabLst>
                        <a:defRPr/>
                      </a:pPr>
                      <a:endParaRPr lang="en-GB" sz="1100" b="0" baseline="0" dirty="0" smtClean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000"/>
                        <a:buFont typeface="Arial" panose="020B0604020202020204" pitchFamily="34" charset="0"/>
                        <a:buNone/>
                        <a:tabLst>
                          <a:tab pos="228600" algn="l"/>
                        </a:tabLst>
                        <a:defRPr/>
                      </a:pPr>
                      <a:endParaRPr lang="en-GB" sz="1100" b="0" baseline="0" dirty="0" smtClean="0">
                        <a:solidFill>
                          <a:schemeClr val="tx1"/>
                        </a:solidFill>
                        <a:latin typeface="CCW Cursive Writing 14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6457" y="8614651"/>
            <a:ext cx="891344" cy="8615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5569" y="8616937"/>
            <a:ext cx="687402" cy="8592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5029196" y="1842765"/>
            <a:ext cx="923925" cy="8858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5976" y="3233270"/>
            <a:ext cx="1119540" cy="91510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65743" y="1921465"/>
            <a:ext cx="768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CW Cursive Writing 14" panose="03050602040000000000" pitchFamily="66" charset="0"/>
              </a:rPr>
              <a:t>Blue</a:t>
            </a:r>
            <a:endParaRPr lang="en-GB" sz="1400" dirty="0">
              <a:latin typeface="CCW Cursive Writing 14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99457" y="1931403"/>
            <a:ext cx="6703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CW Cursive Writing 14" panose="03050602040000000000" pitchFamily="66" charset="0"/>
              </a:rPr>
              <a:t>Red</a:t>
            </a:r>
            <a:endParaRPr lang="en-GB" sz="1400" dirty="0">
              <a:latin typeface="CCW Cursive Writing 14" panose="03050602040000000000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18328" y="2705601"/>
            <a:ext cx="1095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CW Cursive Writing 14" panose="03050602040000000000" pitchFamily="66" charset="0"/>
              </a:rPr>
              <a:t>Yellow</a:t>
            </a:r>
            <a:endParaRPr lang="en-GB" sz="1400" dirty="0">
              <a:latin typeface="CCW Cursive Writing 14" panose="03050602040000000000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84529" y="3242374"/>
            <a:ext cx="949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CW Cursive Writing 14" panose="03050602040000000000" pitchFamily="66" charset="0"/>
              </a:rPr>
              <a:t>Green</a:t>
            </a:r>
            <a:endParaRPr lang="en-GB" sz="1400" dirty="0">
              <a:latin typeface="CCW Cursive Writing 14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683916" y="3247396"/>
            <a:ext cx="1186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CW Cursive Writing 14" panose="03050602040000000000" pitchFamily="66" charset="0"/>
              </a:rPr>
              <a:t>Orange</a:t>
            </a:r>
            <a:endParaRPr lang="en-GB" sz="1400" dirty="0">
              <a:latin typeface="CCW Cursive Writing 14" panose="03050602040000000000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82292" y="4036209"/>
            <a:ext cx="99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CW Cursive Writing 14" panose="03050602040000000000" pitchFamily="66" charset="0"/>
              </a:rPr>
              <a:t>Purple</a:t>
            </a:r>
            <a:endParaRPr lang="en-GB" sz="1400" dirty="0">
              <a:latin typeface="CCW Cursive Writing 14" panose="03050602040000000000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0086" y="4452155"/>
            <a:ext cx="931639" cy="8357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8329" y="5520405"/>
            <a:ext cx="990614" cy="100062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87165" y="6890956"/>
            <a:ext cx="1661340" cy="107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9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984</TotalTime>
  <Words>173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14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Fallows</dc:creator>
  <cp:lastModifiedBy>Charlotte Hernandez</cp:lastModifiedBy>
  <cp:revision>47</cp:revision>
  <dcterms:created xsi:type="dcterms:W3CDTF">2020-03-27T16:08:54Z</dcterms:created>
  <dcterms:modified xsi:type="dcterms:W3CDTF">2021-02-25T14:46:20Z</dcterms:modified>
</cp:coreProperties>
</file>