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6"/>
  </p:notesMasterIdLst>
  <p:sldIdLst>
    <p:sldId id="288" r:id="rId2"/>
    <p:sldId id="290" r:id="rId3"/>
    <p:sldId id="291" r:id="rId4"/>
    <p:sldId id="292" r:id="rId5"/>
    <p:sldId id="294" r:id="rId6"/>
    <p:sldId id="295" r:id="rId7"/>
    <p:sldId id="296" r:id="rId8"/>
    <p:sldId id="297" r:id="rId9"/>
    <p:sldId id="256" r:id="rId10"/>
    <p:sldId id="287" r:id="rId11"/>
    <p:sldId id="260" r:id="rId12"/>
    <p:sldId id="262" r:id="rId13"/>
    <p:sldId id="263" r:id="rId14"/>
    <p:sldId id="264" r:id="rId15"/>
    <p:sldId id="265" r:id="rId16"/>
    <p:sldId id="266" r:id="rId17"/>
    <p:sldId id="268" r:id="rId18"/>
    <p:sldId id="270" r:id="rId19"/>
    <p:sldId id="271" r:id="rId20"/>
    <p:sldId id="272" r:id="rId21"/>
    <p:sldId id="273" r:id="rId22"/>
    <p:sldId id="275" r:id="rId23"/>
    <p:sldId id="276" r:id="rId24"/>
    <p:sldId id="280" r:id="rId2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5" roundtripDataSignature="AMtx7midGcdibFWkGXUFO/G6dYE2aEywH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37288" autoAdjust="0"/>
  </p:normalViewPr>
  <p:slideViewPr>
    <p:cSldViewPr snapToGrid="0" showGuides="1">
      <p:cViewPr varScale="1">
        <p:scale>
          <a:sx n="88" d="100"/>
          <a:sy n="88" d="100"/>
        </p:scale>
        <p:origin x="466"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35"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3756318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39113119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38235055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33730232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29438272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351551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629826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Introduction (3 mins)</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Slide 1</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Welcome your parents to the Relationship and Health Education parent session.</a:t>
            </a:r>
            <a:endParaRPr lang="en-GB" sz="1200" dirty="0">
              <a:solidFill>
                <a:schemeClr val="tx1"/>
              </a:solidFill>
              <a:effectLst/>
              <a:latin typeface="+mj-lt"/>
              <a:ea typeface="Calibri" panose="020F0502020204030204" pitchFamily="34" charset="0"/>
              <a:cs typeface="Calibri"/>
            </a:endParaRPr>
          </a:p>
          <a:p>
            <a:pPr lvl="0" algn="l">
              <a:lnSpc>
                <a:spcPct val="100000"/>
              </a:lnSpc>
            </a:pPr>
            <a:r>
              <a:rPr lang="en-GB" sz="1200" dirty="0">
                <a:solidFill>
                  <a:schemeClr val="tx1"/>
                </a:solidFill>
                <a:effectLst/>
                <a:latin typeface="+mj-lt"/>
                <a:ea typeface="Helvetica Neue"/>
                <a:cs typeface="Helvetica Neue"/>
              </a:rPr>
              <a:t>In this brief introduction, explain:</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171450" lvl="0" indent="-171450" algn="l">
              <a:lnSpc>
                <a:spcPct val="100000"/>
              </a:lnSpc>
              <a:buFont typeface="Arial" panose="020B0604020202020204" pitchFamily="34" charset="0"/>
              <a:buChar char="•"/>
            </a:pPr>
            <a:r>
              <a:rPr lang="en-GB" sz="1200" b="1" u="none" strike="noStrike" dirty="0">
                <a:solidFill>
                  <a:schemeClr val="tx1"/>
                </a:solidFill>
                <a:effectLst/>
                <a:latin typeface="+mj-lt"/>
                <a:ea typeface="Helvetica Neue"/>
                <a:cs typeface="Helvetica Neue"/>
              </a:rPr>
              <a:t>What</a:t>
            </a:r>
            <a:r>
              <a:rPr lang="en-GB" sz="1200" u="none" strike="noStrike" dirty="0">
                <a:solidFill>
                  <a:schemeClr val="tx1"/>
                </a:solidFill>
                <a:effectLst/>
                <a:latin typeface="+mj-lt"/>
                <a:ea typeface="Helvetica Neue"/>
                <a:cs typeface="Helvetica Neue"/>
              </a:rPr>
              <a:t> your school is doing (implementing a new Catholic ethos Relationship and Health Education programme that meets the government’s new statutory RSE guidelines) </a:t>
            </a:r>
            <a:endParaRPr lang="en-GB" sz="1200" u="none" strike="noStrike" dirty="0">
              <a:solidFill>
                <a:schemeClr val="tx1"/>
              </a:solidFill>
              <a:effectLst/>
              <a:latin typeface="+mj-lt"/>
              <a:ea typeface="Calibri" panose="020F0502020204030204" pitchFamily="34" charset="0"/>
            </a:endParaRPr>
          </a:p>
          <a:p>
            <a:pPr marL="171450" lvl="0" indent="-171450" algn="l">
              <a:lnSpc>
                <a:spcPct val="100000"/>
              </a:lnSpc>
              <a:buFont typeface="Arial" panose="020B0604020202020204" pitchFamily="34" charset="0"/>
              <a:buChar char="•"/>
            </a:pPr>
            <a:r>
              <a:rPr lang="en-GB" sz="1200" b="1" u="none" strike="noStrike" dirty="0">
                <a:solidFill>
                  <a:schemeClr val="tx1"/>
                </a:solidFill>
                <a:effectLst/>
                <a:latin typeface="+mj-lt"/>
                <a:ea typeface="Helvetica Neue"/>
                <a:cs typeface="Helvetica Neue"/>
              </a:rPr>
              <a:t>Why </a:t>
            </a:r>
            <a:r>
              <a:rPr lang="en-GB" sz="1200" u="none" strike="noStrike" dirty="0">
                <a:solidFill>
                  <a:schemeClr val="tx1"/>
                </a:solidFill>
                <a:effectLst/>
                <a:latin typeface="+mj-lt"/>
                <a:ea typeface="Helvetica Neue"/>
                <a:cs typeface="Helvetica Neue"/>
              </a:rPr>
              <a:t>your school is choosing to use the programme (e.g. recommended by the diocese/another school, to meet criteria for statutory RSE, growing partnership with Ten </a:t>
            </a:r>
            <a:r>
              <a:rPr lang="en-GB" sz="1200" u="none" strike="noStrike" dirty="0" err="1">
                <a:solidFill>
                  <a:schemeClr val="tx1"/>
                </a:solidFill>
                <a:effectLst/>
                <a:latin typeface="+mj-lt"/>
                <a:ea typeface="Helvetica Neue"/>
                <a:cs typeface="Helvetica Neue"/>
              </a:rPr>
              <a:t>Ten</a:t>
            </a:r>
            <a:r>
              <a:rPr lang="en-GB" sz="1200" u="none" strike="noStrike" dirty="0">
                <a:solidFill>
                  <a:schemeClr val="tx1"/>
                </a:solidFill>
                <a:effectLst/>
                <a:latin typeface="+mj-lt"/>
                <a:ea typeface="Helvetica Neue"/>
                <a:cs typeface="Helvetica Neue"/>
              </a:rPr>
              <a:t> Resources etc.) </a:t>
            </a:r>
            <a:endParaRPr lang="en-GB" sz="1200" u="none" strike="noStrike" dirty="0">
              <a:solidFill>
                <a:schemeClr val="tx1"/>
              </a:solidFill>
              <a:effectLst/>
              <a:latin typeface="+mj-lt"/>
              <a:ea typeface="Calibri" panose="020F0502020204030204" pitchFamily="34" charset="0"/>
            </a:endParaRPr>
          </a:p>
          <a:p>
            <a:pPr marL="171450" lvl="0" indent="-171450" algn="l">
              <a:lnSpc>
                <a:spcPct val="100000"/>
              </a:lnSpc>
              <a:buFont typeface="Arial" panose="020B0604020202020204" pitchFamily="34" charset="0"/>
              <a:buChar char="•"/>
            </a:pPr>
            <a:r>
              <a:rPr lang="en-GB" sz="1200" b="1" u="none" strike="noStrike" dirty="0">
                <a:solidFill>
                  <a:schemeClr val="tx1"/>
                </a:solidFill>
                <a:effectLst/>
                <a:latin typeface="+mj-lt"/>
                <a:ea typeface="Helvetica Neue"/>
                <a:cs typeface="Helvetica Neue"/>
              </a:rPr>
              <a:t>Who</a:t>
            </a:r>
            <a:r>
              <a:rPr lang="en-GB" sz="1200" u="none" strike="noStrike" dirty="0">
                <a:solidFill>
                  <a:schemeClr val="tx1"/>
                </a:solidFill>
                <a:effectLst/>
                <a:latin typeface="+mj-lt"/>
                <a:ea typeface="Helvetica Neue"/>
                <a:cs typeface="Helvetica Neue"/>
              </a:rPr>
              <a:t> Ten </a:t>
            </a:r>
            <a:r>
              <a:rPr lang="en-GB" sz="1200" u="none" strike="noStrike" dirty="0" err="1">
                <a:solidFill>
                  <a:schemeClr val="tx1"/>
                </a:solidFill>
                <a:effectLst/>
                <a:latin typeface="+mj-lt"/>
                <a:ea typeface="Helvetica Neue"/>
                <a:cs typeface="Helvetica Neue"/>
              </a:rPr>
              <a:t>Ten</a:t>
            </a:r>
            <a:r>
              <a:rPr lang="en-GB" sz="1200" u="none" strike="noStrike" dirty="0">
                <a:solidFill>
                  <a:schemeClr val="tx1"/>
                </a:solidFill>
                <a:effectLst/>
                <a:latin typeface="+mj-lt"/>
                <a:ea typeface="Helvetica Neue"/>
                <a:cs typeface="Helvetica Neue"/>
              </a:rPr>
              <a:t> Resources is (an award-winning theatre, film and educational organisation working in Catholic primary and secondary schools throughout the UK </a:t>
            </a:r>
            <a:endParaRPr lang="en-GB" sz="1200" u="none" strike="noStrike" dirty="0">
              <a:solidFill>
                <a:schemeClr val="tx1"/>
              </a:solidFill>
              <a:effectLst/>
              <a:latin typeface="+mj-lt"/>
              <a:ea typeface="Calibri" panose="020F0502020204030204" pitchFamily="34" charset="0"/>
            </a:endParaRPr>
          </a:p>
          <a:p>
            <a:pPr marL="171450" lvl="0" indent="-171450" algn="l">
              <a:lnSpc>
                <a:spcPct val="100000"/>
              </a:lnSpc>
              <a:buFont typeface="Arial" panose="020B0604020202020204" pitchFamily="34" charset="0"/>
              <a:buChar char="•"/>
            </a:pPr>
            <a:r>
              <a:rPr lang="en-GB" sz="1200" b="1" u="none" strike="noStrike" dirty="0">
                <a:solidFill>
                  <a:schemeClr val="tx1"/>
                </a:solidFill>
                <a:effectLst/>
                <a:latin typeface="+mj-lt"/>
                <a:ea typeface="Helvetica Neue"/>
                <a:cs typeface="Helvetica Neue"/>
              </a:rPr>
              <a:t>When</a:t>
            </a:r>
            <a:r>
              <a:rPr lang="en-GB" sz="1200" u="none" strike="noStrike" dirty="0">
                <a:solidFill>
                  <a:schemeClr val="tx1"/>
                </a:solidFill>
                <a:effectLst/>
                <a:latin typeface="+mj-lt"/>
                <a:ea typeface="Helvetica Neue"/>
                <a:cs typeface="Helvetica Neue"/>
              </a:rPr>
              <a:t> the programme will be rolled out in school</a:t>
            </a:r>
          </a:p>
          <a:p>
            <a:pPr marL="171450" lvl="0" indent="-171450" algn="l">
              <a:lnSpc>
                <a:spcPct val="100000"/>
              </a:lnSpc>
              <a:buFont typeface="Arial" panose="020B0604020202020204" pitchFamily="34" charset="0"/>
              <a:buChar char="•"/>
            </a:pPr>
            <a:endParaRPr lang="en-GB" sz="1200" u="none" strike="noStrike" dirty="0">
              <a:solidFill>
                <a:schemeClr val="tx1"/>
              </a:solidFill>
              <a:effectLst/>
              <a:latin typeface="+mj-lt"/>
              <a:ea typeface="Calibri" panose="020F0502020204030204" pitchFamily="34" charset="0"/>
            </a:endParaRPr>
          </a:p>
          <a:p>
            <a:pPr lvl="0" algn="l">
              <a:lnSpc>
                <a:spcPct val="100000"/>
              </a:lnSpc>
            </a:pPr>
            <a:endParaRPr lang="en-GB" sz="1200" dirty="0">
              <a:solidFill>
                <a:schemeClr val="tx1"/>
              </a:solidFill>
              <a:effectLst/>
              <a:latin typeface="+mj-lt"/>
              <a:ea typeface="Calibri" panose="020F0502020204030204" pitchFamily="34" charset="0"/>
            </a:endParaRPr>
          </a:p>
          <a:p>
            <a:pPr lvl="0" algn="l">
              <a:lnSpc>
                <a:spcPct val="100000"/>
              </a:lnSpc>
            </a:pPr>
            <a:endParaRPr lang="en-GB" sz="1200" dirty="0">
              <a:solidFill>
                <a:schemeClr val="tx1"/>
              </a:solidFill>
              <a:effectLst/>
              <a:latin typeface="+mj-lt"/>
              <a:ea typeface="Calibri" panose="020F0502020204030204" pitchFamily="34" charset="0"/>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r>
              <a:rPr lang="en-GB" sz="1200" dirty="0">
                <a:solidFill>
                  <a:schemeClr val="tx1"/>
                </a:solidFill>
                <a:effectLst/>
                <a:latin typeface="+mj-lt"/>
                <a:ea typeface="Calibri" panose="020F0502020204030204" pitchFamily="34" charset="0"/>
                <a:cs typeface="Calibri" panose="020F0502020204030204" pitchFamily="34" charset="0"/>
              </a:rPr>
              <a:t/>
            </a:r>
            <a:br>
              <a:rPr lang="en-GB" sz="1200" dirty="0">
                <a:solidFill>
                  <a:schemeClr val="tx1"/>
                </a:solidFill>
                <a:effectLst/>
                <a:latin typeface="+mj-lt"/>
                <a:ea typeface="Calibri" panose="020F0502020204030204" pitchFamily="34" charset="0"/>
                <a:cs typeface="Calibri" panose="020F0502020204030204" pitchFamily="34" charset="0"/>
              </a:rPr>
            </a:br>
            <a:r>
              <a:rPr lang="en-GB" sz="1200" dirty="0">
                <a:solidFill>
                  <a:schemeClr val="tx1"/>
                </a:solidFill>
                <a:effectLst/>
                <a:latin typeface="+mj-lt"/>
                <a:ea typeface="Calibri" panose="020F0502020204030204" pitchFamily="34" charset="0"/>
              </a:rPr>
              <a:t> </a:t>
            </a: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Calibri" panose="020F0502020204030204" pitchFamily="34" charset="0"/>
                <a:cs typeface="Calibri" panose="020F0502020204030204" pitchFamily="34" charset="0"/>
              </a:rPr>
              <a:t/>
            </a:r>
            <a:br>
              <a:rPr lang="en-GB" sz="1200" dirty="0">
                <a:solidFill>
                  <a:schemeClr val="tx1"/>
                </a:solidFill>
                <a:effectLst/>
                <a:latin typeface="+mj-lt"/>
                <a:ea typeface="Calibri" panose="020F0502020204030204" pitchFamily="34" charset="0"/>
                <a:cs typeface="Calibri" panose="020F0502020204030204" pitchFamily="34" charset="0"/>
              </a:rPr>
            </a:b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0" lvl="0" indent="0" algn="l" rtl="0">
              <a:lnSpc>
                <a:spcPct val="100000"/>
              </a:lnSpc>
              <a:spcBef>
                <a:spcPts val="0"/>
              </a:spcBef>
              <a:spcAft>
                <a:spcPts val="0"/>
              </a:spcAft>
              <a:buClr>
                <a:schemeClr val="dk1"/>
              </a:buClr>
              <a:buSzPts val="1200"/>
              <a:buFont typeface="Calibri"/>
              <a:buNone/>
            </a:pPr>
            <a:endParaRPr sz="1200" dirty="0">
              <a:solidFill>
                <a:schemeClr val="tx1"/>
              </a:solidFill>
              <a:latin typeface="+mj-lt"/>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l">
              <a:lnSpc>
                <a:spcPct val="100000"/>
              </a:lnSpc>
            </a:pPr>
            <a:r>
              <a:rPr lang="en-GB" sz="1200" b="1" dirty="0">
                <a:solidFill>
                  <a:schemeClr val="tx1"/>
                </a:solidFill>
                <a:effectLst/>
                <a:latin typeface="+mj-lt"/>
                <a:ea typeface="Helvetica Neue"/>
                <a:cs typeface="Helvetica Neue"/>
              </a:rPr>
              <a:t>Programme Content (3 mins)</a:t>
            </a:r>
            <a:endParaRPr lang="en-GB" sz="1200" dirty="0">
              <a:solidFill>
                <a:schemeClr val="tx1"/>
              </a:solidFill>
              <a:effectLst/>
              <a:latin typeface="+mj-lt"/>
              <a:ea typeface="Calibri" panose="020F0502020204030204" pitchFamily="34" charset="0"/>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r>
              <a:rPr lang="en-GB" sz="1200" b="1" dirty="0">
                <a:solidFill>
                  <a:schemeClr val="tx1"/>
                </a:solidFill>
                <a:effectLst/>
                <a:latin typeface="+mj-lt"/>
                <a:ea typeface="Helvetica Neue"/>
                <a:cs typeface="Helvetica Neue"/>
              </a:rPr>
              <a:t>Slide 4</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Handout a copy of </a:t>
            </a:r>
            <a:r>
              <a:rPr lang="en-GB" sz="1200" b="1" dirty="0">
                <a:solidFill>
                  <a:schemeClr val="tx1"/>
                </a:solidFill>
                <a:effectLst/>
                <a:latin typeface="+mj-lt"/>
                <a:ea typeface="Helvetica Neue"/>
                <a:cs typeface="Helvetica Neue"/>
              </a:rPr>
              <a:t>Appendix One: A5 Booklet</a:t>
            </a:r>
            <a:r>
              <a:rPr lang="en-GB" sz="1200" dirty="0">
                <a:solidFill>
                  <a:schemeClr val="tx1"/>
                </a:solidFill>
                <a:effectLst/>
                <a:latin typeface="+mj-lt"/>
                <a:ea typeface="Helvetica Neue"/>
                <a:cs typeface="Helvetica Neue"/>
              </a:rPr>
              <a:t> to every parent.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Using the booklets and slides for reference, provide a brief overview of the programme structure.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Learning Stages</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Explain that the programme adopts a </a:t>
            </a:r>
            <a:r>
              <a:rPr lang="en-GB" sz="1200" b="1" dirty="0">
                <a:solidFill>
                  <a:schemeClr val="tx1"/>
                </a:solidFill>
                <a:effectLst/>
                <a:latin typeface="+mj-lt"/>
                <a:ea typeface="Helvetica Neue"/>
                <a:cs typeface="Helvetica Neue"/>
              </a:rPr>
              <a:t>spiral curriculum</a:t>
            </a:r>
            <a:r>
              <a:rPr lang="en-GB" sz="1200" dirty="0">
                <a:solidFill>
                  <a:schemeClr val="tx1"/>
                </a:solidFill>
                <a:effectLst/>
                <a:latin typeface="+mj-lt"/>
                <a:ea typeface="Helvetica Neue"/>
                <a:cs typeface="Helvetica Neue"/>
              </a:rPr>
              <a:t> taught across 3 learning stages. </a:t>
            </a:r>
            <a:r>
              <a:rPr lang="en-GB" sz="1200" b="1" dirty="0">
                <a:solidFill>
                  <a:schemeClr val="tx1"/>
                </a:solidFill>
                <a:effectLst/>
                <a:latin typeface="+mj-lt"/>
                <a:ea typeface="Helvetica Neue"/>
                <a:cs typeface="Helvetica Neue"/>
              </a:rPr>
              <a:t>Click</a:t>
            </a:r>
            <a:r>
              <a:rPr lang="en-GB" sz="1200" dirty="0">
                <a:solidFill>
                  <a:schemeClr val="tx1"/>
                </a:solidFill>
                <a:effectLst/>
                <a:latin typeface="+mj-lt"/>
                <a:ea typeface="Helvetica Neue"/>
                <a:cs typeface="Helvetica Neue"/>
              </a:rPr>
              <a:t> to reveal the 3 learning stages and explain the year groups they relate to:</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171450" lvl="0" indent="-171450" algn="l">
              <a:lnSpc>
                <a:spcPct val="100000"/>
              </a:lnSpc>
              <a:buClr>
                <a:srgbClr val="F37021"/>
              </a:buClr>
              <a:buFont typeface="Arial" panose="020B0604020202020204" pitchFamily="34" charset="0"/>
              <a:buChar char="•"/>
            </a:pPr>
            <a:r>
              <a:rPr lang="en-GB" sz="1200" b="1" dirty="0">
                <a:solidFill>
                  <a:schemeClr val="tx1"/>
                </a:solidFill>
                <a:effectLst/>
                <a:latin typeface="+mj-lt"/>
                <a:ea typeface="Helvetica Neue"/>
                <a:cs typeface="Helvetica Neue"/>
              </a:rPr>
              <a:t>Early Years Foundation Stage </a:t>
            </a:r>
            <a:r>
              <a:rPr lang="en-GB" sz="1200" dirty="0">
                <a:solidFill>
                  <a:schemeClr val="tx1"/>
                </a:solidFill>
                <a:effectLst/>
                <a:latin typeface="+mj-lt"/>
                <a:ea typeface="Helvetica Neue"/>
                <a:cs typeface="Helvetica Neue"/>
              </a:rPr>
              <a:t>is aimed at Preschool and Reception</a:t>
            </a:r>
            <a:endParaRPr lang="en-GB" sz="1200" dirty="0">
              <a:solidFill>
                <a:schemeClr val="tx1"/>
              </a:solidFill>
              <a:effectLst/>
              <a:latin typeface="+mj-lt"/>
              <a:ea typeface="Noto Sans Symbols"/>
              <a:cs typeface="Noto Sans Symbols"/>
            </a:endParaRPr>
          </a:p>
          <a:p>
            <a:pPr marL="171450" lvl="0" indent="-171450" algn="l">
              <a:lnSpc>
                <a:spcPct val="100000"/>
              </a:lnSpc>
              <a:buClr>
                <a:srgbClr val="F37021"/>
              </a:buClr>
              <a:buFont typeface="Arial" panose="020B0604020202020204" pitchFamily="34" charset="0"/>
              <a:buChar char="•"/>
            </a:pPr>
            <a:r>
              <a:rPr lang="en-GB" sz="1200" b="1" dirty="0">
                <a:solidFill>
                  <a:schemeClr val="tx1"/>
                </a:solidFill>
                <a:effectLst/>
                <a:latin typeface="+mj-lt"/>
                <a:ea typeface="Helvetica Neue"/>
                <a:cs typeface="Helvetica Neue"/>
              </a:rPr>
              <a:t>Key Stage One</a:t>
            </a:r>
            <a:r>
              <a:rPr lang="en-GB" sz="1200" dirty="0">
                <a:solidFill>
                  <a:schemeClr val="tx1"/>
                </a:solidFill>
                <a:effectLst/>
                <a:latin typeface="+mj-lt"/>
                <a:ea typeface="Helvetica Neue"/>
                <a:cs typeface="Helvetica Neue"/>
              </a:rPr>
              <a:t> is aimed at Years 1 and 2</a:t>
            </a:r>
            <a:endParaRPr lang="en-GB" sz="1200" dirty="0">
              <a:solidFill>
                <a:schemeClr val="tx1"/>
              </a:solidFill>
              <a:effectLst/>
              <a:latin typeface="+mj-lt"/>
              <a:ea typeface="Noto Sans Symbols"/>
              <a:cs typeface="Noto Sans Symbols"/>
            </a:endParaRPr>
          </a:p>
          <a:p>
            <a:pPr marL="171450" lvl="0" indent="-171450" algn="l">
              <a:lnSpc>
                <a:spcPct val="100000"/>
              </a:lnSpc>
              <a:buClr>
                <a:srgbClr val="F37021"/>
              </a:buClr>
              <a:buFont typeface="Arial" panose="020B0604020202020204" pitchFamily="34" charset="0"/>
              <a:buChar char="•"/>
            </a:pPr>
            <a:r>
              <a:rPr lang="en-GB" sz="1200" b="1" dirty="0">
                <a:solidFill>
                  <a:schemeClr val="tx1"/>
                </a:solidFill>
                <a:effectLst/>
                <a:latin typeface="+mj-lt"/>
                <a:ea typeface="Helvetica Neue"/>
                <a:cs typeface="Helvetica Neue"/>
              </a:rPr>
              <a:t>Lower Key Stage Two</a:t>
            </a:r>
            <a:r>
              <a:rPr lang="en-GB" sz="1200" dirty="0">
                <a:solidFill>
                  <a:schemeClr val="tx1"/>
                </a:solidFill>
                <a:effectLst/>
                <a:latin typeface="+mj-lt"/>
                <a:ea typeface="Helvetica Neue"/>
                <a:cs typeface="Helvetica Neue"/>
              </a:rPr>
              <a:t> is aimed at Years 3 and 4</a:t>
            </a:r>
            <a:endParaRPr lang="en-GB" sz="1200" dirty="0">
              <a:solidFill>
                <a:schemeClr val="tx1"/>
              </a:solidFill>
              <a:effectLst/>
              <a:latin typeface="+mj-lt"/>
              <a:ea typeface="Noto Sans Symbols"/>
              <a:cs typeface="Noto Sans Symbols"/>
            </a:endParaRPr>
          </a:p>
          <a:p>
            <a:pPr marL="171450" lvl="0" indent="-171450" algn="l">
              <a:lnSpc>
                <a:spcPct val="100000"/>
              </a:lnSpc>
              <a:buClr>
                <a:srgbClr val="F37021"/>
              </a:buClr>
              <a:buFont typeface="Arial" panose="020B0604020202020204" pitchFamily="34" charset="0"/>
              <a:buChar char="•"/>
            </a:pPr>
            <a:r>
              <a:rPr lang="en-GB" sz="1200" b="1" dirty="0">
                <a:solidFill>
                  <a:schemeClr val="tx1"/>
                </a:solidFill>
                <a:effectLst/>
                <a:latin typeface="+mj-lt"/>
                <a:ea typeface="Helvetica Neue"/>
                <a:cs typeface="Helvetica Neue"/>
              </a:rPr>
              <a:t>Upper Key Stage Two</a:t>
            </a:r>
            <a:r>
              <a:rPr lang="en-GB" sz="1200" dirty="0">
                <a:solidFill>
                  <a:schemeClr val="tx1"/>
                </a:solidFill>
                <a:effectLst/>
                <a:latin typeface="+mj-lt"/>
                <a:ea typeface="Helvetica Neue"/>
                <a:cs typeface="Helvetica Neue"/>
              </a:rPr>
              <a:t> is aimed at Years 5 and 6</a:t>
            </a:r>
            <a:endParaRPr lang="en-GB" sz="1200" dirty="0">
              <a:solidFill>
                <a:schemeClr val="tx1"/>
              </a:solidFill>
              <a:effectLst/>
              <a:latin typeface="+mj-lt"/>
              <a:ea typeface="Noto Sans Symbols"/>
              <a:cs typeface="Noto Sans Symbols"/>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Modules</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Explain that each learning stage covers the same 3 modules.  </a:t>
            </a:r>
            <a:r>
              <a:rPr lang="en-GB" sz="1200" b="1" dirty="0">
                <a:solidFill>
                  <a:schemeClr val="tx1"/>
                </a:solidFill>
                <a:effectLst/>
                <a:latin typeface="+mj-lt"/>
                <a:ea typeface="Helvetica Neue"/>
                <a:cs typeface="Helvetica Neue"/>
              </a:rPr>
              <a:t>Click</a:t>
            </a:r>
            <a:r>
              <a:rPr lang="en-GB" sz="1200" dirty="0">
                <a:solidFill>
                  <a:schemeClr val="tx1"/>
                </a:solidFill>
                <a:effectLst/>
                <a:latin typeface="+mj-lt"/>
                <a:ea typeface="Helvetica Neue"/>
                <a:cs typeface="Helvetica Neue"/>
              </a:rPr>
              <a:t> to reveal the titles of the 3 modules:</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171450" lvl="0" indent="-171450" algn="l">
              <a:lnSpc>
                <a:spcPct val="100000"/>
              </a:lnSpc>
              <a:buClr>
                <a:srgbClr val="F37021"/>
              </a:buClr>
              <a:buFont typeface="Arial" panose="020B0604020202020204" pitchFamily="34" charset="0"/>
              <a:buChar char="•"/>
            </a:pPr>
            <a:r>
              <a:rPr lang="en-GB" sz="1200" b="1" dirty="0">
                <a:solidFill>
                  <a:schemeClr val="tx1"/>
                </a:solidFill>
                <a:effectLst/>
                <a:latin typeface="+mj-lt"/>
                <a:ea typeface="Helvetica Neue"/>
                <a:cs typeface="Helvetica Neue"/>
              </a:rPr>
              <a:t>Created and Loved by God</a:t>
            </a:r>
            <a:endParaRPr lang="en-GB" sz="1200" dirty="0">
              <a:solidFill>
                <a:schemeClr val="tx1"/>
              </a:solidFill>
              <a:effectLst/>
              <a:latin typeface="+mj-lt"/>
              <a:ea typeface="Noto Sans Symbols"/>
              <a:cs typeface="Noto Sans Symbols"/>
            </a:endParaRPr>
          </a:p>
          <a:p>
            <a:pPr marL="171450" lvl="0" indent="-171450" algn="l">
              <a:lnSpc>
                <a:spcPct val="100000"/>
              </a:lnSpc>
              <a:buClr>
                <a:srgbClr val="F37021"/>
              </a:buClr>
              <a:buFont typeface="Arial" panose="020B0604020202020204" pitchFamily="34" charset="0"/>
              <a:buChar char="•"/>
            </a:pPr>
            <a:r>
              <a:rPr lang="en-GB" sz="1200" b="1" dirty="0">
                <a:solidFill>
                  <a:schemeClr val="tx1"/>
                </a:solidFill>
                <a:effectLst/>
                <a:latin typeface="+mj-lt"/>
                <a:ea typeface="Helvetica Neue"/>
                <a:cs typeface="Helvetica Neue"/>
              </a:rPr>
              <a:t>Created to Love Others</a:t>
            </a:r>
            <a:endParaRPr lang="en-GB" sz="1200" dirty="0">
              <a:solidFill>
                <a:schemeClr val="tx1"/>
              </a:solidFill>
              <a:effectLst/>
              <a:latin typeface="+mj-lt"/>
              <a:ea typeface="Noto Sans Symbols"/>
              <a:cs typeface="Noto Sans Symbols"/>
            </a:endParaRPr>
          </a:p>
          <a:p>
            <a:pPr marL="171450" lvl="0" indent="-171450" algn="l">
              <a:lnSpc>
                <a:spcPct val="100000"/>
              </a:lnSpc>
              <a:buClr>
                <a:srgbClr val="F37021"/>
              </a:buClr>
              <a:buFont typeface="Arial" panose="020B0604020202020204" pitchFamily="34" charset="0"/>
              <a:buChar char="•"/>
            </a:pPr>
            <a:r>
              <a:rPr lang="en-GB" sz="1200" b="1" dirty="0">
                <a:solidFill>
                  <a:schemeClr val="tx1"/>
                </a:solidFill>
                <a:effectLst/>
                <a:latin typeface="+mj-lt"/>
                <a:ea typeface="Helvetica Neue"/>
                <a:cs typeface="Helvetica Neue"/>
              </a:rPr>
              <a:t>Created to Live in Community</a:t>
            </a:r>
            <a:endParaRPr lang="en-GB" sz="1200" dirty="0">
              <a:solidFill>
                <a:schemeClr val="tx1"/>
              </a:solidFill>
              <a:effectLst/>
              <a:latin typeface="+mj-lt"/>
              <a:ea typeface="Noto Sans Symbols"/>
              <a:cs typeface="Noto Sans Symbols"/>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We will discuss these in more detail later.</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Units</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Explain that each module also covers the same Unit topics across each learning stage.  </a:t>
            </a:r>
            <a:r>
              <a:rPr lang="en-GB" sz="1200" b="1" dirty="0">
                <a:solidFill>
                  <a:schemeClr val="tx1"/>
                </a:solidFill>
                <a:effectLst/>
                <a:latin typeface="+mj-lt"/>
                <a:ea typeface="Helvetica Neue"/>
                <a:cs typeface="Helvetica Neue"/>
              </a:rPr>
              <a:t>Click</a:t>
            </a:r>
            <a:r>
              <a:rPr lang="en-GB" sz="1200" dirty="0">
                <a:solidFill>
                  <a:schemeClr val="tx1"/>
                </a:solidFill>
                <a:effectLst/>
                <a:latin typeface="+mj-lt"/>
                <a:ea typeface="Helvetica Neue"/>
                <a:cs typeface="Helvetica Neue"/>
              </a:rPr>
              <a:t> to reveal the titles of the Units within each Module:</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171450" lvl="0" indent="-171450" algn="l">
              <a:lnSpc>
                <a:spcPct val="100000"/>
              </a:lnSpc>
              <a:buClr>
                <a:srgbClr val="F37021"/>
              </a:buClr>
              <a:buFont typeface="Arial" panose="020B0604020202020204" pitchFamily="34" charset="0"/>
              <a:buChar char="•"/>
            </a:pPr>
            <a:r>
              <a:rPr lang="en-GB" sz="1200" b="1" dirty="0">
                <a:solidFill>
                  <a:schemeClr val="tx1"/>
                </a:solidFill>
                <a:effectLst/>
                <a:latin typeface="+mj-lt"/>
                <a:ea typeface="Helvetica Neue"/>
                <a:cs typeface="Helvetica Neue"/>
              </a:rPr>
              <a:t>Module 1 Units</a:t>
            </a:r>
            <a:endParaRPr lang="en-GB" sz="1200" dirty="0">
              <a:solidFill>
                <a:schemeClr val="tx1"/>
              </a:solidFill>
              <a:effectLst/>
              <a:latin typeface="+mj-lt"/>
              <a:ea typeface="Noto Sans Symbols"/>
              <a:cs typeface="Noto Sans Symbols"/>
            </a:endParaRPr>
          </a:p>
          <a:p>
            <a:pPr marL="457200" lvl="0" algn="l">
              <a:lnSpc>
                <a:spcPct val="100000"/>
              </a:lnSpc>
            </a:pPr>
            <a:r>
              <a:rPr lang="en-GB" sz="1200" dirty="0">
                <a:solidFill>
                  <a:schemeClr val="tx1"/>
                </a:solidFill>
                <a:effectLst/>
                <a:latin typeface="+mj-lt"/>
                <a:ea typeface="Helvetica Neue"/>
                <a:cs typeface="Helvetica Neue"/>
              </a:rPr>
              <a:t>Religious Understanding</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Me, my body, my health</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Emotional well-being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Life cycles</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171450" lvl="0" indent="-171450" algn="l">
              <a:lnSpc>
                <a:spcPct val="100000"/>
              </a:lnSpc>
              <a:buClr>
                <a:srgbClr val="F37021"/>
              </a:buClr>
              <a:buFont typeface="Arial" panose="020B0604020202020204" pitchFamily="34" charset="0"/>
              <a:buChar char="•"/>
            </a:pPr>
            <a:r>
              <a:rPr lang="en-GB" sz="1200" b="1" dirty="0">
                <a:solidFill>
                  <a:schemeClr val="tx1"/>
                </a:solidFill>
                <a:effectLst/>
                <a:latin typeface="+mj-lt"/>
                <a:ea typeface="Helvetica Neue"/>
                <a:cs typeface="Helvetica Neue"/>
              </a:rPr>
              <a:t>Module 2 Units</a:t>
            </a:r>
            <a:endParaRPr lang="en-GB" sz="1200" dirty="0">
              <a:solidFill>
                <a:schemeClr val="tx1"/>
              </a:solidFill>
              <a:effectLst/>
              <a:latin typeface="+mj-lt"/>
              <a:ea typeface="Noto Sans Symbols"/>
              <a:cs typeface="Noto Sans Symbols"/>
            </a:endParaRPr>
          </a:p>
          <a:p>
            <a:pPr marL="457200" lvl="0" algn="l">
              <a:lnSpc>
                <a:spcPct val="100000"/>
              </a:lnSpc>
            </a:pPr>
            <a:r>
              <a:rPr lang="en-GB" sz="1200" dirty="0">
                <a:solidFill>
                  <a:schemeClr val="tx1"/>
                </a:solidFill>
                <a:effectLst/>
                <a:latin typeface="+mj-lt"/>
                <a:ea typeface="Helvetica Neue"/>
                <a:cs typeface="Helvetica Neue"/>
              </a:rPr>
              <a:t>Religious Understanding</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Personal Relationships</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Life Online</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Keeping Safe</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171450" lvl="0" indent="-171450" algn="l">
              <a:lnSpc>
                <a:spcPct val="100000"/>
              </a:lnSpc>
              <a:buClr>
                <a:srgbClr val="F37021"/>
              </a:buClr>
              <a:buFont typeface="Arial" panose="020B0604020202020204" pitchFamily="34" charset="0"/>
              <a:buChar char="•"/>
            </a:pPr>
            <a:r>
              <a:rPr lang="en-GB" sz="1200" b="1" dirty="0">
                <a:solidFill>
                  <a:schemeClr val="tx1"/>
                </a:solidFill>
                <a:effectLst/>
                <a:latin typeface="+mj-lt"/>
                <a:ea typeface="Helvetica Neue"/>
                <a:cs typeface="Helvetica Neue"/>
              </a:rPr>
              <a:t>Module 3 Units</a:t>
            </a:r>
            <a:endParaRPr lang="en-GB" sz="1200" dirty="0">
              <a:solidFill>
                <a:schemeClr val="tx1"/>
              </a:solidFill>
              <a:effectLst/>
              <a:latin typeface="+mj-lt"/>
              <a:ea typeface="Noto Sans Symbols"/>
              <a:cs typeface="Noto Sans Symbols"/>
            </a:endParaRPr>
          </a:p>
          <a:p>
            <a:pPr marL="457200" lvl="0" algn="l">
              <a:lnSpc>
                <a:spcPct val="100000"/>
              </a:lnSpc>
            </a:pPr>
            <a:r>
              <a:rPr lang="en-GB" sz="1200" dirty="0">
                <a:solidFill>
                  <a:schemeClr val="tx1"/>
                </a:solidFill>
                <a:effectLst/>
                <a:latin typeface="+mj-lt"/>
                <a:ea typeface="Helvetica Neue"/>
                <a:cs typeface="Helvetica Neue"/>
              </a:rPr>
              <a:t>Religious Understanding</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Living in the Wider World</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Lessons</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Finally, click reveal the term ‘Various lessons and sessions’ to explain that each unit contains a number of lessons and sessions to be led in the classroom.</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lang="en-GB" dirty="0"/>
          </a:p>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10</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768326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Module One in detail (5 mins)</a:t>
            </a:r>
            <a:endParaRPr lang="en-GB" sz="1200" dirty="0">
              <a:solidFill>
                <a:schemeClr val="tx1"/>
              </a:solidFill>
              <a:effectLst/>
              <a:latin typeface="+mj-lt"/>
              <a:ea typeface="Calibri" panose="020F0502020204030204" pitchFamily="34" charset="0"/>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r>
              <a:rPr lang="en-GB" sz="1200" b="1" dirty="0">
                <a:solidFill>
                  <a:schemeClr val="tx1"/>
                </a:solidFill>
                <a:effectLst/>
                <a:latin typeface="+mj-lt"/>
                <a:ea typeface="Helvetica Neue"/>
                <a:cs typeface="Helvetica Neue"/>
              </a:rPr>
              <a:t>Slide 5</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Module One: Created and Loved by God</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Using the text on screen, explain that </a:t>
            </a:r>
            <a:r>
              <a:rPr lang="en-GB" sz="1200" b="1" dirty="0">
                <a:solidFill>
                  <a:schemeClr val="tx1"/>
                </a:solidFill>
                <a:effectLst/>
                <a:latin typeface="+mj-lt"/>
                <a:ea typeface="Helvetica Neue"/>
                <a:cs typeface="Helvetica Neue"/>
              </a:rPr>
              <a:t>Module One: Created and Loved</a:t>
            </a:r>
            <a:r>
              <a:rPr lang="en-GB" sz="1200" dirty="0">
                <a:solidFill>
                  <a:schemeClr val="tx1"/>
                </a:solidFill>
                <a:effectLst/>
                <a:latin typeface="+mj-lt"/>
                <a:ea typeface="Helvetica Neue"/>
                <a:cs typeface="Helvetica Neue"/>
              </a:rPr>
              <a:t> </a:t>
            </a:r>
            <a:r>
              <a:rPr lang="en-GB" sz="1200" b="1" dirty="0">
                <a:solidFill>
                  <a:schemeClr val="tx1"/>
                </a:solidFill>
                <a:effectLst/>
                <a:latin typeface="+mj-lt"/>
                <a:ea typeface="Helvetica Neue"/>
                <a:cs typeface="Helvetica Neue"/>
              </a:rPr>
              <a:t>by God</a:t>
            </a:r>
            <a:r>
              <a:rPr lang="en-GB" sz="1200" dirty="0">
                <a:solidFill>
                  <a:schemeClr val="tx1"/>
                </a:solidFill>
                <a:effectLst/>
                <a:latin typeface="+mj-lt"/>
                <a:ea typeface="Helvetica Neue"/>
                <a:cs typeface="Helvetica Neue"/>
              </a:rPr>
              <a:t> explores the individual. Rooted in the teaching that we are made in the image and likeness of God, it helps children to develop an understanding of the importance of valuing themselves as the basis for personal relationships.</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06" name="Google Shape;10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Slide 7</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Building on this religious understanding of </a:t>
            </a:r>
            <a:r>
              <a:rPr lang="en-GB" sz="1200" b="1" dirty="0">
                <a:solidFill>
                  <a:schemeClr val="tx1"/>
                </a:solidFill>
                <a:effectLst/>
                <a:latin typeface="+mj-lt"/>
                <a:ea typeface="Helvetica Neue"/>
                <a:cs typeface="Helvetica Neue"/>
              </a:rPr>
              <a:t>the meaning and purpose of our bodies</a:t>
            </a:r>
            <a:r>
              <a:rPr lang="en-GB" sz="1200" dirty="0">
                <a:solidFill>
                  <a:schemeClr val="tx1"/>
                </a:solidFill>
                <a:effectLst/>
                <a:latin typeface="+mj-lt"/>
                <a:ea typeface="Helvetica Neue"/>
                <a:cs typeface="Helvetica Neue"/>
              </a:rPr>
              <a:t>, children are then taken through a variety of age-appropriate sessions which explore body and health issues.</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Click to reveal an overview of the content at each learning stage: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Early Years Foundation Stage</a:t>
            </a:r>
            <a:r>
              <a:rPr lang="en-GB" sz="1200" dirty="0">
                <a:solidFill>
                  <a:schemeClr val="tx1"/>
                </a:solidFill>
                <a:effectLst/>
                <a:latin typeface="+mj-lt"/>
                <a:ea typeface="Helvetica Neue"/>
                <a:cs typeface="Helvetica Neue"/>
              </a:rPr>
              <a:t> - our uniqueness in real terms, including celebrating difference and individual gifts, talents and abilities, looking after and using our bodies (including vocabulary around this topic), the necessity of when and how to say sorry in relationships, a basic exploration of Jesus’s forgiveness and growing up as God’s plan for us.</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16" name="Google Shape;11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Slide 8</a:t>
            </a:r>
            <a:endParaRPr lang="en-GB" sz="1200" dirty="0">
              <a:solidFill>
                <a:schemeClr val="tx1"/>
              </a:solidFill>
              <a:effectLst/>
              <a:latin typeface="+mj-lt"/>
              <a:ea typeface="Calibri" panose="020F0502020204030204" pitchFamily="34" charset="0"/>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r>
              <a:rPr lang="en-GB" sz="1200" b="1" dirty="0">
                <a:solidFill>
                  <a:schemeClr val="tx1"/>
                </a:solidFill>
                <a:effectLst/>
                <a:latin typeface="+mj-lt"/>
                <a:ea typeface="Helvetica Neue"/>
                <a:cs typeface="Helvetica Neue"/>
              </a:rPr>
              <a:t>Key Stage One</a:t>
            </a:r>
            <a:r>
              <a:rPr lang="en-GB" sz="1200" dirty="0">
                <a:solidFill>
                  <a:schemeClr val="tx1"/>
                </a:solidFill>
                <a:effectLst/>
                <a:latin typeface="+mj-lt"/>
                <a:ea typeface="Helvetica Neue"/>
                <a:cs typeface="Helvetica Neue"/>
              </a:rPr>
              <a:t> – explores that we are uniquely made by a loving God, that we have differences and similarities (including physical differences between boys and girls)**, key information about staying physically healthy, understanding feelings and emotions, including strong feelings such as anger, and the cycle of life from birth to old age.</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21" name="Google Shape;12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Slide 9</a:t>
            </a:r>
            <a:endParaRPr lang="en-GB" sz="1200" dirty="0">
              <a:solidFill>
                <a:schemeClr val="tx1"/>
              </a:solidFill>
              <a:effectLst/>
              <a:latin typeface="+mj-lt"/>
              <a:ea typeface="Calibri" panose="020F0502020204030204" pitchFamily="34" charset="0"/>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r>
              <a:rPr lang="en-GB" sz="1200" b="1" dirty="0">
                <a:solidFill>
                  <a:schemeClr val="tx1"/>
                </a:solidFill>
                <a:effectLst/>
                <a:latin typeface="+mj-lt"/>
                <a:ea typeface="Helvetica Neue"/>
                <a:cs typeface="Helvetica Neue"/>
              </a:rPr>
              <a:t>Lower Key Stage Two</a:t>
            </a:r>
            <a:r>
              <a:rPr lang="en-GB" sz="1200" dirty="0">
                <a:solidFill>
                  <a:schemeClr val="tx1"/>
                </a:solidFill>
                <a:effectLst/>
                <a:latin typeface="+mj-lt"/>
                <a:ea typeface="Helvetica Neue"/>
                <a:cs typeface="Helvetica Neue"/>
              </a:rPr>
              <a:t> – understanding differences, respecting our bodies, puberty and changing bodies**, strategies to support emotional wellbeing including practising thankfulness, and the development of pupils' understanding of life before birth.</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26" name="Google Shape;12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Slide 10</a:t>
            </a:r>
            <a:endParaRPr lang="en-GB" sz="1200" dirty="0">
              <a:solidFill>
                <a:schemeClr val="tx1"/>
              </a:solidFill>
              <a:effectLst/>
              <a:latin typeface="+mj-lt"/>
              <a:ea typeface="Calibri" panose="020F0502020204030204" pitchFamily="34" charset="0"/>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r>
              <a:rPr lang="en-GB" sz="1200" b="1" dirty="0">
                <a:solidFill>
                  <a:schemeClr val="tx1"/>
                </a:solidFill>
                <a:effectLst/>
                <a:latin typeface="+mj-lt"/>
                <a:ea typeface="Helvetica Neue"/>
                <a:cs typeface="Helvetica Neue"/>
              </a:rPr>
              <a:t>Upper Key Stage Two</a:t>
            </a:r>
            <a:r>
              <a:rPr lang="en-GB" sz="1200" dirty="0">
                <a:solidFill>
                  <a:schemeClr val="tx1"/>
                </a:solidFill>
                <a:effectLst/>
                <a:latin typeface="+mj-lt"/>
                <a:ea typeface="Helvetica Neue"/>
                <a:cs typeface="Helvetica Neue"/>
              </a:rPr>
              <a:t> – appreciation of physical and emotional differences, a more complex understanding of physical changes in girl and boys bodies, body image, strong emotional feelings, the impact of the internet and social media on emotional well-being, a more nuanced and scientific understanding of life in the womb and how babies are made**, and menstruation.</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As Session Leader, to familiarise yourself with the information regarding </a:t>
            </a:r>
            <a:r>
              <a:rPr lang="en-GB" sz="1200" b="1" dirty="0">
                <a:solidFill>
                  <a:schemeClr val="tx1"/>
                </a:solidFill>
                <a:effectLst/>
                <a:latin typeface="+mj-lt"/>
                <a:ea typeface="Helvetica Neue"/>
                <a:cs typeface="Helvetica Neue"/>
              </a:rPr>
              <a:t>Key Decisions </a:t>
            </a:r>
            <a:r>
              <a:rPr lang="en-GB" sz="1200" dirty="0">
                <a:solidFill>
                  <a:schemeClr val="tx1"/>
                </a:solidFill>
                <a:effectLst/>
                <a:latin typeface="+mj-lt"/>
                <a:ea typeface="Helvetica Neue"/>
                <a:cs typeface="Helvetica Neue"/>
              </a:rPr>
              <a:t>concerning genitalia (KS1), puberty (LKS2), pornography (UKS2) and sexual intimacy (UKS2) and more. You have the option to discuss these Key Decisions with parents later in this session.</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31" name="Google Shape;13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Slide 11</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Explain that there are 11 sessions in Module 1 of </a:t>
            </a:r>
            <a:r>
              <a:rPr lang="en-GB" sz="1200" b="1" dirty="0">
                <a:solidFill>
                  <a:schemeClr val="tx1"/>
                </a:solidFill>
                <a:effectLst/>
                <a:latin typeface="+mj-lt"/>
                <a:ea typeface="Helvetica Neue"/>
                <a:cs typeface="Helvetica Neue"/>
              </a:rPr>
              <a:t>Upper Key Stage Two</a:t>
            </a:r>
            <a:r>
              <a:rPr lang="en-GB" sz="1200" dirty="0">
                <a:solidFill>
                  <a:schemeClr val="tx1"/>
                </a:solidFill>
                <a:effectLst/>
                <a:latin typeface="+mj-lt"/>
                <a:ea typeface="Helvetica Neue"/>
                <a:cs typeface="Helvetica Neue"/>
              </a:rPr>
              <a:t> which are structured around an original drama series by Ten </a:t>
            </a:r>
            <a:r>
              <a:rPr lang="en-GB" sz="1200" dirty="0" err="1">
                <a:solidFill>
                  <a:schemeClr val="tx1"/>
                </a:solidFill>
                <a:effectLst/>
                <a:latin typeface="+mj-lt"/>
                <a:ea typeface="Helvetica Neue"/>
                <a:cs typeface="Helvetica Neue"/>
              </a:rPr>
              <a:t>Ten</a:t>
            </a:r>
            <a:r>
              <a:rPr lang="en-GB" sz="1200" dirty="0">
                <a:solidFill>
                  <a:schemeClr val="tx1"/>
                </a:solidFill>
                <a:effectLst/>
                <a:latin typeface="+mj-lt"/>
                <a:ea typeface="Helvetica Neue"/>
                <a:cs typeface="Helvetica Neue"/>
              </a:rPr>
              <a:t> called </a:t>
            </a:r>
            <a:r>
              <a:rPr lang="en-GB" sz="1200" b="1" dirty="0">
                <a:solidFill>
                  <a:schemeClr val="tx1"/>
                </a:solidFill>
                <a:effectLst/>
                <a:latin typeface="+mj-lt"/>
                <a:ea typeface="Helvetica Neue"/>
                <a:cs typeface="Helvetica Neue"/>
              </a:rPr>
              <a:t>Paradise Street</a:t>
            </a:r>
            <a:r>
              <a:rPr lang="en-GB" sz="1200" dirty="0">
                <a:solidFill>
                  <a:schemeClr val="tx1"/>
                </a:solidFill>
                <a:effectLst/>
                <a:latin typeface="+mj-lt"/>
                <a:ea typeface="Helvetica Neue"/>
                <a:cs typeface="Helvetica Neue"/>
              </a:rPr>
              <a:t>.</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Invite staff to quietly read the text on screen for a moment or two.  It says:</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i="1" dirty="0">
                <a:solidFill>
                  <a:schemeClr val="tx1"/>
                </a:solidFill>
                <a:effectLst/>
                <a:latin typeface="+mj-lt"/>
                <a:ea typeface="Helvetica Neue"/>
                <a:cs typeface="Helvetica Neue"/>
              </a:rPr>
              <a:t>Paradise Street is an original drama series for Upper Key Stage Two which follows the story of 4 friends – Finn, Leyla, Marcus and Siobhan – who have different personal and social experiences related to growing up and puberty.  Each episode lasts about 10 minutes and is followed by a time of teacher-led discussion with the pupils.  Each session also includes an episode of “Delving Deeper into Paradise Street” in which two fun presenters explore the issues in the drama and provide some teaching for pupils (which also acts as guidance and support for teachers). Each concludes with a time of personal writing in a Module 1 Workbook which will help the pupils to digest and personalise the teaching.</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36" name="Google Shape;13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Module Two in detail (4 mins)</a:t>
            </a:r>
            <a:endParaRPr lang="en-GB" sz="1200" dirty="0">
              <a:solidFill>
                <a:schemeClr val="tx1"/>
              </a:solidFill>
              <a:effectLst/>
              <a:latin typeface="+mj-lt"/>
              <a:ea typeface="Calibri" panose="020F0502020204030204" pitchFamily="34" charset="0"/>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r>
              <a:rPr lang="en-GB" sz="1200" b="1" dirty="0">
                <a:solidFill>
                  <a:schemeClr val="tx1"/>
                </a:solidFill>
                <a:effectLst/>
                <a:latin typeface="+mj-lt"/>
                <a:ea typeface="Helvetica Neue"/>
                <a:cs typeface="Helvetica Neue"/>
              </a:rPr>
              <a:t>Slide 13</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Module Two: Created to Love Others</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Using the text on screen, explain that </a:t>
            </a:r>
            <a:r>
              <a:rPr lang="en-GB" sz="1200" b="1" dirty="0">
                <a:solidFill>
                  <a:schemeClr val="tx1"/>
                </a:solidFill>
                <a:effectLst/>
                <a:latin typeface="+mj-lt"/>
                <a:ea typeface="Helvetica Neue"/>
                <a:cs typeface="Helvetica Neue"/>
              </a:rPr>
              <a:t>Module Two: Created to Love Others </a:t>
            </a:r>
            <a:r>
              <a:rPr lang="en-GB" sz="1200" dirty="0">
                <a:solidFill>
                  <a:schemeClr val="tx1"/>
                </a:solidFill>
                <a:effectLst/>
                <a:latin typeface="+mj-lt"/>
                <a:ea typeface="Helvetica Neue"/>
                <a:cs typeface="Helvetica Neue"/>
              </a:rPr>
              <a:t>explores the individual’s relationship with others. Building on the understanding that we have been created out of love and for love, this Module explores how we take this calling into our family, friendships and relationships, and teaches strategies for developing healthy relationships and keeping safe both online and in our daily lives.</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46" name="Google Shape;14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Slide 15</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This religious understanding is then applied to real-world situations relevant to the age and stage of the children:</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b="1" dirty="0">
                <a:solidFill>
                  <a:schemeClr val="tx1"/>
                </a:solidFill>
                <a:effectLst/>
                <a:latin typeface="+mj-lt"/>
                <a:ea typeface="Helvetica Neue"/>
                <a:cs typeface="Helvetica Neue"/>
              </a:rPr>
              <a:t>Early Years Foundation Stage</a:t>
            </a:r>
            <a:r>
              <a:rPr lang="en-GB" sz="1200" dirty="0">
                <a:solidFill>
                  <a:schemeClr val="tx1"/>
                </a:solidFill>
                <a:effectLst/>
                <a:latin typeface="+mj-lt"/>
                <a:ea typeface="Helvetica Neue"/>
                <a:cs typeface="Helvetica Neue"/>
              </a:rPr>
              <a:t> – In the Unit 2 ‘Personal Relationships’, children will expand their vocabulary by applying names to different family/friend relationships, consider positive/negative behaviour in relationships and learn to look to Jesus as their role model for a good friend. They will learn to resolve conflict and the importance of asking for forgiveness when necessary.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In Unit 3, ‘Life Online’ children are introduced to the positives and negatives of using the internet, alongside tips for keeping safe online.</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In the Unit 4 ‘Keeping Safe’, children learn about practical ways to stay safe inside and out, including medicine safety and people who help us in emergencies (a session that can be linked to the ‘People Who Help Us’ topic in EYFS).</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56" name="Google Shape;156;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Slide 16</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b="1" dirty="0">
                <a:solidFill>
                  <a:schemeClr val="tx1"/>
                </a:solidFill>
                <a:effectLst/>
                <a:latin typeface="+mj-lt"/>
                <a:ea typeface="Helvetica Neue"/>
                <a:cs typeface="Helvetica Neue"/>
              </a:rPr>
              <a:t>Key Stage One</a:t>
            </a:r>
            <a:r>
              <a:rPr lang="en-GB" sz="1200" dirty="0">
                <a:solidFill>
                  <a:schemeClr val="tx1"/>
                </a:solidFill>
                <a:effectLst/>
                <a:latin typeface="+mj-lt"/>
                <a:ea typeface="Helvetica Neue"/>
                <a:cs typeface="Helvetica Neue"/>
              </a:rPr>
              <a:t> – In Unit 2 ‘Personal Relationships’, children are taught to identify the Special People in their lives who they love and can trust, how to cope with various social situations and dilemmas, and the importance of saying sorry and asking for forgiveness within relationships.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In the Unit 3, ‘Life Online’, we explore the risks of being online by incorporating the </a:t>
            </a:r>
            <a:r>
              <a:rPr lang="en-GB" sz="1200" b="1" dirty="0">
                <a:solidFill>
                  <a:schemeClr val="tx1"/>
                </a:solidFill>
                <a:effectLst/>
                <a:latin typeface="+mj-lt"/>
                <a:ea typeface="Helvetica Neue"/>
                <a:cs typeface="Helvetica Neue"/>
              </a:rPr>
              <a:t>Smartie the Penguin</a:t>
            </a:r>
            <a:r>
              <a:rPr lang="en-GB" sz="1200" dirty="0">
                <a:solidFill>
                  <a:schemeClr val="tx1"/>
                </a:solidFill>
                <a:effectLst/>
                <a:latin typeface="+mj-lt"/>
                <a:ea typeface="Helvetica Neue"/>
                <a:cs typeface="Helvetica Neue"/>
              </a:rPr>
              <a:t> resources from </a:t>
            </a:r>
            <a:r>
              <a:rPr lang="en-GB" sz="1200" b="1" dirty="0" err="1">
                <a:solidFill>
                  <a:schemeClr val="tx1"/>
                </a:solidFill>
                <a:effectLst/>
                <a:latin typeface="+mj-lt"/>
                <a:ea typeface="Helvetica Neue"/>
                <a:cs typeface="Helvetica Neue"/>
              </a:rPr>
              <a:t>Childnet</a:t>
            </a:r>
            <a:r>
              <a:rPr lang="en-GB" sz="1200" dirty="0">
                <a:solidFill>
                  <a:schemeClr val="tx1"/>
                </a:solidFill>
                <a:effectLst/>
                <a:latin typeface="+mj-lt"/>
                <a:ea typeface="Helvetica Neue"/>
                <a:cs typeface="Helvetica Neue"/>
              </a:rPr>
              <a:t>, the difference between good and bad secrets, and teaching on physical boundaries (incorporating the </a:t>
            </a:r>
            <a:r>
              <a:rPr lang="en-GB" sz="1200" b="1" dirty="0">
                <a:solidFill>
                  <a:schemeClr val="tx1"/>
                </a:solidFill>
                <a:effectLst/>
                <a:latin typeface="+mj-lt"/>
                <a:ea typeface="Helvetica Neue"/>
                <a:cs typeface="Helvetica Neue"/>
              </a:rPr>
              <a:t>PANTS</a:t>
            </a:r>
            <a:r>
              <a:rPr lang="en-GB" sz="1200" dirty="0">
                <a:solidFill>
                  <a:schemeClr val="tx1"/>
                </a:solidFill>
                <a:effectLst/>
                <a:latin typeface="+mj-lt"/>
                <a:ea typeface="Helvetica Neue"/>
                <a:cs typeface="Helvetica Neue"/>
              </a:rPr>
              <a:t> resource the </a:t>
            </a:r>
            <a:r>
              <a:rPr lang="en-GB" sz="1200" b="1" dirty="0">
                <a:solidFill>
                  <a:schemeClr val="tx1"/>
                </a:solidFill>
                <a:effectLst/>
                <a:latin typeface="+mj-lt"/>
                <a:ea typeface="Helvetica Neue"/>
                <a:cs typeface="Helvetica Neue"/>
              </a:rPr>
              <a:t>NSPCC</a:t>
            </a: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While in Unit 4, ‘Keeping Safe’, Children also learn about the effects of harmful substances (including alcohol and tobacco), some basic First Aid and what makes a 999 emergency and what they should do if in an emergency situation.</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61" name="Google Shape;16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Slide 17</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b="1" dirty="0">
                <a:solidFill>
                  <a:schemeClr val="tx1"/>
                </a:solidFill>
                <a:effectLst/>
                <a:latin typeface="+mj-lt"/>
                <a:ea typeface="Helvetica Neue"/>
                <a:cs typeface="Helvetica Neue"/>
              </a:rPr>
              <a:t>Lower Key Stage Two</a:t>
            </a:r>
            <a:r>
              <a:rPr lang="en-GB" sz="1200" dirty="0">
                <a:solidFill>
                  <a:schemeClr val="tx1"/>
                </a:solidFill>
                <a:effectLst/>
                <a:latin typeface="+mj-lt"/>
                <a:ea typeface="Helvetica Neue"/>
                <a:cs typeface="Helvetica Neue"/>
              </a:rPr>
              <a:t> – The Unit 2, ‘Personal Relationships’ sessions help children to develop a more complex appreciation of different family structures and there are activities and strategies to help them develop healthy relationships with family and friends; here, they are also taught simplified CBT techniques for managing thoughts, feelings and actions.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For Unit 3 ‘Life Online’, some </a:t>
            </a:r>
            <a:r>
              <a:rPr lang="en-GB" sz="1200" b="1" dirty="0">
                <a:solidFill>
                  <a:schemeClr val="tx1"/>
                </a:solidFill>
                <a:effectLst/>
                <a:latin typeface="+mj-lt"/>
                <a:ea typeface="Helvetica Neue"/>
                <a:cs typeface="Helvetica Neue"/>
              </a:rPr>
              <a:t>NSPCC</a:t>
            </a:r>
            <a:r>
              <a:rPr lang="en-GB" sz="1200" dirty="0">
                <a:solidFill>
                  <a:schemeClr val="tx1"/>
                </a:solidFill>
                <a:effectLst/>
                <a:latin typeface="+mj-lt"/>
                <a:ea typeface="Helvetica Neue"/>
                <a:cs typeface="Helvetica Neue"/>
              </a:rPr>
              <a:t> resources about online safety  have been incorporated as part of the programme and children will learn to think critically about what they encounter online and know how to access help if they come across inappropriate material online.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Then in Unit 4 ‘Keeping Safe’, as well as teaching on bullying and abuse through a series of animated stories. Children will also learn in greater depth about the effects of drugs, alcohol and tobacco and how to make good choices concerning these as they get older. </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66" name="Google Shape;166;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Slide 18</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b="1" dirty="0">
                <a:solidFill>
                  <a:schemeClr val="tx1"/>
                </a:solidFill>
                <a:effectLst/>
                <a:latin typeface="+mj-lt"/>
                <a:ea typeface="Helvetica Neue"/>
                <a:cs typeface="Helvetica Neue"/>
              </a:rPr>
              <a:t>Upper Key Stage Two </a:t>
            </a:r>
            <a:r>
              <a:rPr lang="en-GB" sz="1200" dirty="0">
                <a:solidFill>
                  <a:schemeClr val="tx1"/>
                </a:solidFill>
                <a:effectLst/>
                <a:latin typeface="+mj-lt"/>
                <a:ea typeface="Helvetica Neue"/>
                <a:cs typeface="Helvetica Neue"/>
              </a:rPr>
              <a:t>– The sessions for UKS2 in Unit 2 ‘Personal Relationships’ sessions aim to equip children with strategies for more complex experiences of relationships and conflict; this includes sessions that help children to identify and understand how to respond to spoken and unspoken pressure, the concept of consent and some practical demonstrations of this, and further teaching on how our thoughts and feelings have an impact on how we act.</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In Unit 3, Life Online, the programme explores the risks of sharing and chatting online at a level more appropriate to Years 5 and 6.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In Unit 4 ‘Keeping Safe’, children gain a more complex understanding of different forms of abuse. They also explore how drugs, alcohol and tobacco can negatively affect people’s lifestyles and the body’s natural functioning, discuss how to make good choices even in pressured situations, and teach essential First Aid such as DR ABC and the recovery position.</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71" name="Google Shape;17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Module Three in detail (2 mins)</a:t>
            </a:r>
            <a:endParaRPr lang="en-GB" sz="1200" dirty="0">
              <a:solidFill>
                <a:schemeClr val="tx1"/>
              </a:solidFill>
              <a:effectLst/>
              <a:latin typeface="+mj-lt"/>
              <a:ea typeface="Calibri" panose="020F0502020204030204" pitchFamily="34" charset="0"/>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r>
              <a:rPr lang="en-GB" sz="1200" b="1" dirty="0">
                <a:solidFill>
                  <a:schemeClr val="tx1"/>
                </a:solidFill>
                <a:effectLst/>
                <a:latin typeface="+mj-lt"/>
                <a:ea typeface="Helvetica Neue"/>
                <a:cs typeface="Helvetica Neue"/>
              </a:rPr>
              <a:t>Slide 20</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Module Three: Created to Live in Community</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Using the text on screen, explain that </a:t>
            </a:r>
            <a:r>
              <a:rPr lang="en-GB" sz="1200" b="1" dirty="0">
                <a:solidFill>
                  <a:schemeClr val="tx1"/>
                </a:solidFill>
                <a:effectLst/>
                <a:latin typeface="+mj-lt"/>
                <a:ea typeface="Helvetica Neue"/>
                <a:cs typeface="Helvetica Neue"/>
              </a:rPr>
              <a:t>Module Three: Created to Live in Community </a:t>
            </a:r>
            <a:r>
              <a:rPr lang="en-GB" sz="1200" dirty="0">
                <a:solidFill>
                  <a:schemeClr val="tx1"/>
                </a:solidFill>
                <a:effectLst/>
                <a:latin typeface="+mj-lt"/>
                <a:ea typeface="Helvetica Neue"/>
                <a:cs typeface="Helvetica Neue"/>
              </a:rPr>
              <a:t>explores the individual’s relationship with the wider world.  Here we explore how human beings are relational by nature and are called to love others in the wider community through service, through dialogue and through working for the Common Good.</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81" name="Google Shape;18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Slide 21</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In the first Unit, Religious Understanding, the story sessions help children to develop a concept of the Trinity.</a:t>
            </a:r>
            <a:endParaRPr lang="en-GB" sz="1200" dirty="0">
              <a:solidFill>
                <a:schemeClr val="tx1"/>
              </a:solidFill>
              <a:effectLst/>
              <a:latin typeface="+mj-lt"/>
              <a:ea typeface="Calibri" panose="020F0502020204030204" pitchFamily="34" charset="0"/>
            </a:endParaRPr>
          </a:p>
          <a:p>
            <a:pPr lvl="0" algn="l">
              <a:lnSpc>
                <a:spcPct val="100000"/>
              </a:lnSpc>
            </a:pPr>
            <a:r>
              <a:rPr lang="en-GB" sz="1200" i="1"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Subsequent Sessions for EYFS, KS1, LKS2, UKS2</a:t>
            </a:r>
            <a:endParaRPr lang="en-GB" sz="1200" dirty="0">
              <a:solidFill>
                <a:schemeClr val="tx1"/>
              </a:solidFill>
              <a:effectLst/>
              <a:latin typeface="+mj-lt"/>
              <a:ea typeface="Calibri" panose="020F0502020204030204" pitchFamily="34" charset="0"/>
            </a:endParaRPr>
          </a:p>
          <a:p>
            <a:pPr lvl="0" algn="l">
              <a:lnSpc>
                <a:spcPct val="100000"/>
              </a:lnSpc>
            </a:pPr>
            <a:r>
              <a:rPr lang="en-GB" sz="1200" b="1"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marL="457200" lvl="0" algn="l">
              <a:lnSpc>
                <a:spcPct val="100000"/>
              </a:lnSpc>
            </a:pPr>
            <a:r>
              <a:rPr lang="en-GB" sz="1200" dirty="0">
                <a:solidFill>
                  <a:schemeClr val="tx1"/>
                </a:solidFill>
                <a:effectLst/>
                <a:latin typeface="+mj-lt"/>
                <a:ea typeface="Helvetica Neue"/>
                <a:cs typeface="Helvetica Neue"/>
              </a:rPr>
              <a:t>In subsequent sessions, this religious understanding is applied to real-world situations, such as the community we live in, and through exploring the work of charities which work for the Common Good.</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186" name="Google Shape;18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lgn="l">
              <a:lnSpc>
                <a:spcPct val="100000"/>
              </a:lnSpc>
            </a:pPr>
            <a:r>
              <a:rPr lang="en-GB" sz="1200" b="1" dirty="0">
                <a:solidFill>
                  <a:schemeClr val="tx1"/>
                </a:solidFill>
                <a:effectLst/>
                <a:latin typeface="+mj-lt"/>
                <a:ea typeface="Helvetica Neue"/>
                <a:cs typeface="Helvetica Neue"/>
              </a:rPr>
              <a:t>Online Parent Portal (4 mins)</a:t>
            </a:r>
            <a:endParaRPr lang="en-GB" sz="1200" dirty="0">
              <a:solidFill>
                <a:schemeClr val="tx1"/>
              </a:solidFill>
              <a:effectLst/>
              <a:latin typeface="+mj-lt"/>
              <a:ea typeface="Calibri" panose="020F0502020204030204" pitchFamily="34" charset="0"/>
            </a:endParaRPr>
          </a:p>
          <a:p>
            <a:pPr lvl="0" algn="l">
              <a:lnSpc>
                <a:spcPct val="100000"/>
              </a:lnSpc>
            </a:pPr>
            <a:endParaRPr lang="en-GB" sz="1200" b="1" dirty="0">
              <a:solidFill>
                <a:schemeClr val="tx1"/>
              </a:solidFill>
              <a:effectLst/>
              <a:latin typeface="+mj-lt"/>
              <a:ea typeface="Helvetica Neue"/>
              <a:cs typeface="Helvetica Neue"/>
            </a:endParaRPr>
          </a:p>
          <a:p>
            <a:pPr lvl="0" algn="l">
              <a:lnSpc>
                <a:spcPct val="100000"/>
              </a:lnSpc>
            </a:pPr>
            <a:r>
              <a:rPr lang="en-GB" sz="1200" b="1" dirty="0">
                <a:solidFill>
                  <a:schemeClr val="tx1"/>
                </a:solidFill>
                <a:effectLst/>
                <a:latin typeface="+mj-lt"/>
                <a:ea typeface="Helvetica Neue"/>
                <a:cs typeface="Helvetica Neue"/>
              </a:rPr>
              <a:t>Slide 25</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Explain to parents that Ten </a:t>
            </a:r>
            <a:r>
              <a:rPr lang="en-GB" sz="1200" dirty="0" err="1">
                <a:solidFill>
                  <a:schemeClr val="tx1"/>
                </a:solidFill>
                <a:effectLst/>
                <a:latin typeface="+mj-lt"/>
                <a:ea typeface="Helvetica Neue"/>
                <a:cs typeface="Helvetica Neue"/>
              </a:rPr>
              <a:t>Ten</a:t>
            </a:r>
            <a:r>
              <a:rPr lang="en-GB" sz="1200" dirty="0">
                <a:solidFill>
                  <a:schemeClr val="tx1"/>
                </a:solidFill>
                <a:effectLst/>
                <a:latin typeface="+mj-lt"/>
                <a:ea typeface="Helvetica Neue"/>
                <a:cs typeface="Helvetica Neue"/>
              </a:rPr>
              <a:t> Resource have developed an Online Parent Portal as part of the programme where further information about the programme resources can be accessed, activities for home learning and links to family prayers relating to the programme.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 </a:t>
            </a:r>
            <a:endParaRPr lang="en-GB" sz="1200" dirty="0">
              <a:solidFill>
                <a:schemeClr val="tx1"/>
              </a:solidFill>
              <a:effectLst/>
              <a:latin typeface="+mj-lt"/>
              <a:ea typeface="Calibri" panose="020F0502020204030204" pitchFamily="34" charset="0"/>
            </a:endParaRPr>
          </a:p>
          <a:p>
            <a:pPr lvl="0" algn="l">
              <a:lnSpc>
                <a:spcPct val="100000"/>
              </a:lnSpc>
            </a:pPr>
            <a:r>
              <a:rPr lang="en-GB" sz="1200" dirty="0">
                <a:solidFill>
                  <a:schemeClr val="tx1"/>
                </a:solidFill>
                <a:effectLst/>
                <a:latin typeface="+mj-lt"/>
                <a:ea typeface="Helvetica Neue"/>
                <a:cs typeface="Helvetica Neue"/>
              </a:rPr>
              <a:t>Signpost to parents how they can access the site using the school’s unique username and password.</a:t>
            </a:r>
            <a:endParaRPr lang="en-GB" sz="1200" dirty="0">
              <a:solidFill>
                <a:schemeClr val="tx1"/>
              </a:solidFill>
              <a:effectLst/>
              <a:latin typeface="+mj-lt"/>
              <a:ea typeface="Calibri" panose="020F0502020204030204" pitchFamily="34" charset="0"/>
            </a:endParaRPr>
          </a:p>
          <a:p>
            <a:pPr marL="0" lvl="0" indent="0" algn="l" rtl="0">
              <a:spcBef>
                <a:spcPts val="0"/>
              </a:spcBef>
              <a:spcAft>
                <a:spcPts val="0"/>
              </a:spcAft>
              <a:buClr>
                <a:schemeClr val="dk1"/>
              </a:buClr>
              <a:buSzPts val="1200"/>
              <a:buFont typeface="Calibri"/>
              <a:buNone/>
            </a:pPr>
            <a:endParaRPr dirty="0"/>
          </a:p>
        </p:txBody>
      </p:sp>
      <p:sp>
        <p:nvSpPr>
          <p:cNvPr id="208" name="Google Shape;20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3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3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3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3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3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3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3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3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3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3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3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3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4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40"/>
          <p:cNvSpPr>
            <a:spLocks noGrp="1"/>
          </p:cNvSpPr>
          <p:nvPr>
            <p:ph type="pic" idx="2"/>
          </p:nvPr>
        </p:nvSpPr>
        <p:spPr>
          <a:xfrm>
            <a:off x="5183188" y="987425"/>
            <a:ext cx="6172200" cy="4873625"/>
          </a:xfrm>
          <a:prstGeom prst="rect">
            <a:avLst/>
          </a:prstGeom>
          <a:noFill/>
          <a:ln>
            <a:noFill/>
          </a:ln>
        </p:spPr>
      </p:sp>
      <p:sp>
        <p:nvSpPr>
          <p:cNvPr id="68" name="Google Shape;68;p4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4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4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4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3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D6F5EE"/>
          </a:solidFill>
          <a:ln/>
        </p:spPr>
      </p:sp>
      <p:sp>
        <p:nvSpPr>
          <p:cNvPr id="3" name="Shape 1"/>
          <p:cNvSpPr/>
          <p:nvPr/>
        </p:nvSpPr>
        <p:spPr>
          <a:xfrm>
            <a:off x="0" y="0"/>
            <a:ext cx="12192000" cy="6858000"/>
          </a:xfrm>
          <a:prstGeom prst="rect">
            <a:avLst/>
          </a:prstGeom>
          <a:solidFill>
            <a:srgbClr val="FFFFFF"/>
          </a:solidFill>
          <a:ln/>
        </p:spPr>
      </p:sp>
    </p:spTree>
    <p:extLst>
      <p:ext uri="{BB962C8B-B14F-4D97-AF65-F5344CB8AC3E}">
        <p14:creationId xmlns:p14="http://schemas.microsoft.com/office/powerpoint/2010/main" val="10915598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lide 4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D6F5EE"/>
          </a:solidFill>
          <a:ln/>
        </p:spPr>
      </p:sp>
      <p:sp>
        <p:nvSpPr>
          <p:cNvPr id="3" name="Shape 1"/>
          <p:cNvSpPr/>
          <p:nvPr/>
        </p:nvSpPr>
        <p:spPr>
          <a:xfrm>
            <a:off x="0" y="0"/>
            <a:ext cx="12192000" cy="6858000"/>
          </a:xfrm>
          <a:prstGeom prst="rect">
            <a:avLst/>
          </a:prstGeom>
          <a:solidFill>
            <a:srgbClr val="FFFFFF"/>
          </a:solidFill>
          <a:ln/>
        </p:spPr>
      </p:sp>
    </p:spTree>
    <p:extLst>
      <p:ext uri="{BB962C8B-B14F-4D97-AF65-F5344CB8AC3E}">
        <p14:creationId xmlns:p14="http://schemas.microsoft.com/office/powerpoint/2010/main" val="3225241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Slide 7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D6F5EE"/>
          </a:solidFill>
          <a:ln/>
        </p:spPr>
      </p:sp>
      <p:sp>
        <p:nvSpPr>
          <p:cNvPr id="3" name="Shape 1"/>
          <p:cNvSpPr/>
          <p:nvPr/>
        </p:nvSpPr>
        <p:spPr>
          <a:xfrm>
            <a:off x="0" y="0"/>
            <a:ext cx="12192000" cy="6858000"/>
          </a:xfrm>
          <a:prstGeom prst="rect">
            <a:avLst/>
          </a:prstGeom>
          <a:solidFill>
            <a:srgbClr val="FFFFFF"/>
          </a:solidFill>
          <a:ln/>
        </p:spPr>
      </p:sp>
    </p:spTree>
    <p:extLst>
      <p:ext uri="{BB962C8B-B14F-4D97-AF65-F5344CB8AC3E}">
        <p14:creationId xmlns:p14="http://schemas.microsoft.com/office/powerpoint/2010/main" val="25152367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Slide 9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D6F5EE"/>
          </a:solidFill>
          <a:ln/>
        </p:spPr>
      </p:sp>
      <p:sp>
        <p:nvSpPr>
          <p:cNvPr id="3" name="Shape 1"/>
          <p:cNvSpPr/>
          <p:nvPr/>
        </p:nvSpPr>
        <p:spPr>
          <a:xfrm>
            <a:off x="0" y="0"/>
            <a:ext cx="12192000" cy="6858000"/>
          </a:xfrm>
          <a:prstGeom prst="rect">
            <a:avLst/>
          </a:prstGeom>
          <a:solidFill>
            <a:srgbClr val="FFFFFF"/>
          </a:solidFill>
          <a:ln/>
        </p:spPr>
      </p:sp>
    </p:spTree>
    <p:extLst>
      <p:ext uri="{BB962C8B-B14F-4D97-AF65-F5344CB8AC3E}">
        <p14:creationId xmlns:p14="http://schemas.microsoft.com/office/powerpoint/2010/main" val="12514728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Slide 10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D6F5EE"/>
          </a:solidFill>
          <a:ln/>
        </p:spPr>
      </p:sp>
      <p:sp>
        <p:nvSpPr>
          <p:cNvPr id="3" name="Shape 1"/>
          <p:cNvSpPr/>
          <p:nvPr/>
        </p:nvSpPr>
        <p:spPr>
          <a:xfrm>
            <a:off x="0" y="0"/>
            <a:ext cx="12192000" cy="6858000"/>
          </a:xfrm>
          <a:prstGeom prst="rect">
            <a:avLst/>
          </a:prstGeom>
          <a:solidFill>
            <a:srgbClr val="FFFFFF"/>
          </a:solidFill>
          <a:ln/>
        </p:spPr>
      </p:sp>
    </p:spTree>
    <p:extLst>
      <p:ext uri="{BB962C8B-B14F-4D97-AF65-F5344CB8AC3E}">
        <p14:creationId xmlns:p14="http://schemas.microsoft.com/office/powerpoint/2010/main" val="31719681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Slide 11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D6F5EE"/>
          </a:solidFill>
          <a:ln/>
        </p:spPr>
      </p:sp>
      <p:sp>
        <p:nvSpPr>
          <p:cNvPr id="3" name="Shape 1"/>
          <p:cNvSpPr/>
          <p:nvPr/>
        </p:nvSpPr>
        <p:spPr>
          <a:xfrm>
            <a:off x="0" y="0"/>
            <a:ext cx="12192000" cy="6858000"/>
          </a:xfrm>
          <a:prstGeom prst="rect">
            <a:avLst/>
          </a:prstGeom>
          <a:solidFill>
            <a:srgbClr val="FFFFFF"/>
          </a:solidFill>
          <a:ln/>
        </p:spPr>
      </p:sp>
    </p:spTree>
    <p:extLst>
      <p:ext uri="{BB962C8B-B14F-4D97-AF65-F5344CB8AC3E}">
        <p14:creationId xmlns:p14="http://schemas.microsoft.com/office/powerpoint/2010/main" val="14696258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12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D6F5EE"/>
          </a:solidFill>
          <a:ln/>
        </p:spPr>
      </p:sp>
      <p:sp>
        <p:nvSpPr>
          <p:cNvPr id="3" name="Shape 1"/>
          <p:cNvSpPr/>
          <p:nvPr/>
        </p:nvSpPr>
        <p:spPr>
          <a:xfrm>
            <a:off x="0" y="0"/>
            <a:ext cx="12192000" cy="6858000"/>
          </a:xfrm>
          <a:prstGeom prst="rect">
            <a:avLst/>
          </a:prstGeom>
          <a:solidFill>
            <a:srgbClr val="FFFFFF"/>
          </a:solidFill>
          <a:ln/>
        </p:spPr>
      </p:sp>
    </p:spTree>
    <p:extLst>
      <p:ext uri="{BB962C8B-B14F-4D97-AF65-F5344CB8AC3E}">
        <p14:creationId xmlns:p14="http://schemas.microsoft.com/office/powerpoint/2010/main" val="2412308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5" r:id="rId16"/>
    <p:sldLayoutId id="2147483666" r:id="rId17"/>
    <p:sldLayoutId id="2147483667"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8.svg"/><Relationship Id="rId5" Type="http://schemas.openxmlformats.org/officeDocument/2006/relationships/image" Target="../media/image4.png"/><Relationship Id="rId4" Type="http://schemas.openxmlformats.org/officeDocument/2006/relationships/image" Target="../media/image6.svg"/><Relationship Id="rId9" Type="http://schemas.openxmlformats.org/officeDocument/2006/relationships/hyperlink" Target="https://assets.publishing.service.gov.uk/media/6970e7e67e827090d02d42e0/Relationships_education_relationships_and_sex_education__RSE__and_health_education__for_intro_1_September_2026_.pdf"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9.svg"/><Relationship Id="rId5" Type="http://schemas.openxmlformats.org/officeDocument/2006/relationships/image" Target="../media/image9.png"/><Relationship Id="rId4" Type="http://schemas.openxmlformats.org/officeDocument/2006/relationships/image" Target="../media/image17.sv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png"/><Relationship Id="rId7" Type="http://schemas.openxmlformats.org/officeDocument/2006/relationships/image" Target="../media/image28.svg"/><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image" Target="../media/image15.png"/><Relationship Id="rId5" Type="http://schemas.openxmlformats.org/officeDocument/2006/relationships/image" Target="../media/image26.svg"/><Relationship Id="rId4" Type="http://schemas.openxmlformats.org/officeDocument/2006/relationships/image" Target="../media/image14.png"/><Relationship Id="rId9" Type="http://schemas.openxmlformats.org/officeDocument/2006/relationships/image" Target="../media/image30.sv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CCFF"/>
        </a:solidFill>
        <a:effectLst/>
      </p:bgPr>
    </p:bg>
    <p:spTree>
      <p:nvGrpSpPr>
        <p:cNvPr id="1" name=""/>
        <p:cNvGrpSpPr/>
        <p:nvPr/>
      </p:nvGrpSpPr>
      <p:grpSpPr>
        <a:xfrm>
          <a:off x="0" y="0"/>
          <a:ext cx="0" cy="0"/>
          <a:chOff x="0" y="0"/>
          <a:chExt cx="0" cy="0"/>
        </a:xfrm>
      </p:grpSpPr>
      <p:sp>
        <p:nvSpPr>
          <p:cNvPr id="2" name="Rectangle 1"/>
          <p:cNvSpPr/>
          <p:nvPr/>
        </p:nvSpPr>
        <p:spPr>
          <a:xfrm>
            <a:off x="414337" y="2428756"/>
            <a:ext cx="7672388" cy="4708981"/>
          </a:xfrm>
          <a:prstGeom prst="rect">
            <a:avLst/>
          </a:prstGeom>
        </p:spPr>
        <p:txBody>
          <a:bodyPr wrap="square">
            <a:spAutoFit/>
          </a:bodyPr>
          <a:lstStyle/>
          <a:p>
            <a:pPr marL="342900" indent="-342900">
              <a:buFont typeface="Arial" panose="020B0604020202020204" pitchFamily="34" charset="0"/>
              <a:buChar char="•"/>
            </a:pPr>
            <a:r>
              <a:rPr lang="en-GB" sz="2000" dirty="0"/>
              <a:t>At St John's Catholic Primary School, Trowbridge we are called to</a:t>
            </a:r>
            <a:r>
              <a:rPr lang="en-GB" sz="2000" b="1" dirty="0"/>
              <a:t> love </a:t>
            </a:r>
            <a:r>
              <a:rPr lang="en-GB" sz="2000" dirty="0"/>
              <a:t>as a Catholic community at the service of the Church's educational mission</a:t>
            </a:r>
            <a:r>
              <a:rPr lang="en-GB" sz="2000" dirty="0" smtClean="0"/>
              <a:t>.</a:t>
            </a:r>
          </a:p>
          <a:p>
            <a:pPr marL="342900" indent="-342900">
              <a:buFont typeface="Arial" panose="020B0604020202020204" pitchFamily="34" charset="0"/>
              <a:buChar char="•"/>
            </a:pPr>
            <a:r>
              <a:rPr lang="en-US" sz="2000" dirty="0" smtClean="0">
                <a:latin typeface="Arial" panose="020B0604020202020204" pitchFamily="34" charset="0"/>
                <a:ea typeface="Times New Roman" panose="02020603050405020304" pitchFamily="18" charset="0"/>
              </a:rPr>
              <a:t>The </a:t>
            </a:r>
            <a:r>
              <a:rPr lang="en-US" sz="2000" dirty="0">
                <a:latin typeface="Arial" panose="020B0604020202020204" pitchFamily="34" charset="0"/>
                <a:ea typeface="Times New Roman" panose="02020603050405020304" pitchFamily="18" charset="0"/>
              </a:rPr>
              <a:t>Mission of St. John’s Catholic Primary School is to grow and learn in the footsteps of Jesus by being: responsible, caring, prayerful, creative, independent, thoughtful, curious and respectful. </a:t>
            </a:r>
          </a:p>
          <a:p>
            <a:r>
              <a:rPr lang="en-US" sz="2000" dirty="0" smtClean="0">
                <a:latin typeface="Arial" panose="020B0604020202020204" pitchFamily="34" charset="0"/>
                <a:ea typeface="Times New Roman" panose="02020603050405020304" pitchFamily="18" charset="0"/>
              </a:rPr>
              <a:t>We </a:t>
            </a:r>
            <a:r>
              <a:rPr lang="en-US" sz="2000" dirty="0">
                <a:latin typeface="Arial" panose="020B0604020202020204" pitchFamily="34" charset="0"/>
                <a:ea typeface="Times New Roman" panose="02020603050405020304" pitchFamily="18" charset="0"/>
              </a:rPr>
              <a:t>live our Mission by: </a:t>
            </a:r>
            <a:endParaRPr lang="en-GB" sz="2000" dirty="0">
              <a:latin typeface="Arial" panose="020B0604020202020204" pitchFamily="34" charset="0"/>
              <a:ea typeface="Times New Roman" panose="02020603050405020304" pitchFamily="18" charset="0"/>
            </a:endParaRPr>
          </a:p>
          <a:p>
            <a:pPr marL="342900" indent="-342900">
              <a:buFont typeface="Arial" panose="020B0604020202020204" pitchFamily="34" charset="0"/>
              <a:buChar char="•"/>
            </a:pPr>
            <a:r>
              <a:rPr lang="en-GB" sz="2000" dirty="0" smtClean="0">
                <a:latin typeface="Arial" panose="020B0604020202020204" pitchFamily="34" charset="0"/>
                <a:ea typeface="Times New Roman" panose="02020603050405020304" pitchFamily="18" charset="0"/>
              </a:rPr>
              <a:t>Ensuring </a:t>
            </a:r>
            <a:r>
              <a:rPr lang="en-GB" sz="2000" dirty="0">
                <a:latin typeface="Arial" panose="020B0604020202020204" pitchFamily="34" charset="0"/>
                <a:ea typeface="Times New Roman" panose="02020603050405020304" pitchFamily="18" charset="0"/>
              </a:rPr>
              <a:t>that our attitudes and values are transmitted through a curriculum that is consistent with the Catholic faith </a:t>
            </a:r>
          </a:p>
          <a:p>
            <a:pPr marL="342900" indent="-342900">
              <a:buFont typeface="Arial" panose="020B0604020202020204" pitchFamily="34" charset="0"/>
              <a:buChar char="•"/>
            </a:pPr>
            <a:r>
              <a:rPr lang="en-GB" sz="2000" dirty="0" smtClean="0">
                <a:latin typeface="Arial" panose="020B0604020202020204" pitchFamily="34" charset="0"/>
                <a:ea typeface="Times New Roman" panose="02020603050405020304" pitchFamily="18" charset="0"/>
              </a:rPr>
              <a:t>Delivering </a:t>
            </a:r>
            <a:r>
              <a:rPr lang="en-GB" sz="2000" dirty="0">
                <a:latin typeface="Arial" panose="020B0604020202020204" pitchFamily="34" charset="0"/>
                <a:ea typeface="Times New Roman" panose="02020603050405020304" pitchFamily="18" charset="0"/>
              </a:rPr>
              <a:t>a curriculum that is relevant, varied, interesting, stimulating, balanced and </a:t>
            </a:r>
            <a:r>
              <a:rPr lang="en-GB" sz="2000" dirty="0" smtClean="0">
                <a:latin typeface="Arial" panose="020B0604020202020204" pitchFamily="34" charset="0"/>
                <a:ea typeface="Times New Roman" panose="02020603050405020304" pitchFamily="18" charset="0"/>
              </a:rPr>
              <a:t>appropriate.</a:t>
            </a:r>
          </a:p>
          <a:p>
            <a:pPr marL="342900" indent="-342900">
              <a:buFont typeface="Arial" panose="020B0604020202020204" pitchFamily="34" charset="0"/>
              <a:buChar char="•"/>
            </a:pPr>
            <a:r>
              <a:rPr lang="en-GB" sz="2000" dirty="0"/>
              <a:t>Catholic </a:t>
            </a:r>
            <a:r>
              <a:rPr lang="en-GB" sz="2000" dirty="0" smtClean="0"/>
              <a:t>ethos- </a:t>
            </a:r>
            <a:r>
              <a:rPr lang="en-GB" sz="2000" dirty="0"/>
              <a:t>Relationship and Health Education programme that meets the </a:t>
            </a:r>
            <a:r>
              <a:rPr lang="en-GB" sz="2000" dirty="0" smtClean="0"/>
              <a:t>government’s </a:t>
            </a:r>
            <a:r>
              <a:rPr lang="en-GB" sz="2000" dirty="0"/>
              <a:t>statutory RSE guidelines</a:t>
            </a:r>
          </a:p>
          <a:p>
            <a:pPr marL="342900" indent="-342900">
              <a:buFont typeface="Arial" panose="020B0604020202020204" pitchFamily="34" charset="0"/>
              <a:buChar char="•"/>
            </a:pPr>
            <a:endParaRPr lang="en-GB" sz="2000" dirty="0">
              <a:latin typeface="Arial" panose="020B0604020202020204" pitchFamily="34" charset="0"/>
              <a:ea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542925" y="290393"/>
            <a:ext cx="2028826" cy="1926818"/>
          </a:xfrm>
          <a:prstGeom prst="rect">
            <a:avLst/>
          </a:prstGeom>
        </p:spPr>
      </p:pic>
      <p:pic>
        <p:nvPicPr>
          <p:cNvPr id="4" name="Picture 3"/>
          <p:cNvPicPr>
            <a:picLocks noChangeAspect="1"/>
          </p:cNvPicPr>
          <p:nvPr/>
        </p:nvPicPr>
        <p:blipFill>
          <a:blip r:embed="rId3"/>
          <a:stretch>
            <a:fillRect/>
          </a:stretch>
        </p:blipFill>
        <p:spPr>
          <a:xfrm>
            <a:off x="8258175" y="290393"/>
            <a:ext cx="3648074" cy="3215807"/>
          </a:xfrm>
          <a:prstGeom prst="rect">
            <a:avLst/>
          </a:prstGeom>
        </p:spPr>
      </p:pic>
    </p:spTree>
    <p:extLst>
      <p:ext uri="{BB962C8B-B14F-4D97-AF65-F5344CB8AC3E}">
        <p14:creationId xmlns:p14="http://schemas.microsoft.com/office/powerpoint/2010/main" val="1567957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61492" y="1009254"/>
            <a:ext cx="10869018" cy="1181298"/>
          </a:xfrm>
          <a:prstGeom prst="rect">
            <a:avLst/>
          </a:prstGeom>
          <a:noFill/>
          <a:ln/>
        </p:spPr>
        <p:txBody>
          <a:bodyPr wrap="square" lIns="0" tIns="0" rIns="0" bIns="0" rtlCol="0" anchor="t"/>
          <a:lstStyle/>
          <a:p>
            <a:pPr>
              <a:lnSpc>
                <a:spcPts val="4625"/>
              </a:lnSpc>
            </a:pPr>
            <a:r>
              <a:rPr lang="en-US" sz="3708" b="1" dirty="0">
                <a:solidFill>
                  <a:srgbClr val="333F70"/>
                </a:solidFill>
                <a:latin typeface="Unbounded Bold" pitchFamily="34" charset="0"/>
                <a:ea typeface="Unbounded Bold" pitchFamily="34" charset="-122"/>
                <a:cs typeface="Unbounded Bold" pitchFamily="34" charset="-120"/>
              </a:rPr>
              <a:t>The 2026 RSHE Guidance: A Statutory Requirement</a:t>
            </a:r>
            <a:endParaRPr lang="en-US" sz="3708" dirty="0"/>
          </a:p>
        </p:txBody>
      </p:sp>
      <p:sp>
        <p:nvSpPr>
          <p:cNvPr id="3" name="Shape 1"/>
          <p:cNvSpPr/>
          <p:nvPr/>
        </p:nvSpPr>
        <p:spPr>
          <a:xfrm>
            <a:off x="661492" y="2568575"/>
            <a:ext cx="3496965" cy="2462708"/>
          </a:xfrm>
          <a:prstGeom prst="roundRect">
            <a:avLst>
              <a:gd name="adj" fmla="val 3224"/>
            </a:avLst>
          </a:prstGeom>
          <a:solidFill>
            <a:srgbClr val="D6F5EE"/>
          </a:solidFill>
          <a:ln w="7620">
            <a:solidFill>
              <a:srgbClr val="BCDBD4"/>
            </a:solidFill>
            <a:prstDash val="solid"/>
          </a:ln>
        </p:spPr>
      </p:sp>
      <p:sp>
        <p:nvSpPr>
          <p:cNvPr id="4" name="Shape 2"/>
          <p:cNvSpPr/>
          <p:nvPr/>
        </p:nvSpPr>
        <p:spPr>
          <a:xfrm>
            <a:off x="856853" y="2763937"/>
            <a:ext cx="567035" cy="567035"/>
          </a:xfrm>
          <a:prstGeom prst="roundRect">
            <a:avLst>
              <a:gd name="adj" fmla="val 13436980"/>
            </a:avLst>
          </a:prstGeom>
          <a:solidFill>
            <a:srgbClr val="26A688"/>
          </a:solidFill>
          <a:ln/>
        </p:spPr>
      </p:sp>
      <p:pic>
        <p:nvPicPr>
          <p:cNvPr id="5"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12825" y="2919809"/>
            <a:ext cx="255092" cy="255092"/>
          </a:xfrm>
          <a:prstGeom prst="rect">
            <a:avLst/>
          </a:prstGeom>
        </p:spPr>
      </p:pic>
      <p:sp>
        <p:nvSpPr>
          <p:cNvPr id="6" name="Text 3"/>
          <p:cNvSpPr/>
          <p:nvPr/>
        </p:nvSpPr>
        <p:spPr>
          <a:xfrm>
            <a:off x="856854" y="3519983"/>
            <a:ext cx="2984203" cy="295275"/>
          </a:xfrm>
          <a:prstGeom prst="rect">
            <a:avLst/>
          </a:prstGeom>
          <a:noFill/>
          <a:ln/>
        </p:spPr>
        <p:txBody>
          <a:bodyPr wrap="none" lIns="0" tIns="0" rIns="0" bIns="0" rtlCol="0" anchor="t"/>
          <a:lstStyle/>
          <a:p>
            <a:pPr>
              <a:lnSpc>
                <a:spcPts val="2292"/>
              </a:lnSpc>
            </a:pPr>
            <a:r>
              <a:rPr lang="en-US" sz="1833" b="1" dirty="0">
                <a:solidFill>
                  <a:srgbClr val="333F70"/>
                </a:solidFill>
                <a:latin typeface="Unbounded Bold" pitchFamily="34" charset="0"/>
                <a:ea typeface="Unbounded Bold" pitchFamily="34" charset="-122"/>
                <a:cs typeface="Unbounded Bold" pitchFamily="34" charset="-120"/>
              </a:rPr>
              <a:t>Published July 2025</a:t>
            </a:r>
            <a:endParaRPr lang="en-US" sz="1833" dirty="0"/>
          </a:p>
        </p:txBody>
      </p:sp>
      <p:sp>
        <p:nvSpPr>
          <p:cNvPr id="7" name="Text 4"/>
          <p:cNvSpPr/>
          <p:nvPr/>
        </p:nvSpPr>
        <p:spPr>
          <a:xfrm>
            <a:off x="856853" y="3928666"/>
            <a:ext cx="3106242" cy="604838"/>
          </a:xfrm>
          <a:prstGeom prst="rect">
            <a:avLst/>
          </a:prstGeom>
          <a:noFill/>
          <a:ln/>
        </p:spPr>
        <p:txBody>
          <a:bodyPr wrap="square" lIns="0" tIns="0" rIns="0" bIns="0" rtlCol="0" anchor="t"/>
          <a:lstStyle/>
          <a:p>
            <a:pPr>
              <a:lnSpc>
                <a:spcPts val="2375"/>
              </a:lnSpc>
            </a:pPr>
            <a:r>
              <a:rPr lang="en-US" sz="1458" dirty="0">
                <a:solidFill>
                  <a:srgbClr val="333F70"/>
                </a:solidFill>
                <a:latin typeface="Open Sans" pitchFamily="34" charset="0"/>
                <a:ea typeface="Open Sans" pitchFamily="34" charset="-122"/>
                <a:cs typeface="Open Sans" pitchFamily="34" charset="-120"/>
              </a:rPr>
              <a:t>Department for Education releases comprehensive updated guidance</a:t>
            </a:r>
            <a:endParaRPr lang="en-US" sz="1458" dirty="0"/>
          </a:p>
        </p:txBody>
      </p:sp>
      <p:sp>
        <p:nvSpPr>
          <p:cNvPr id="8" name="Shape 5"/>
          <p:cNvSpPr/>
          <p:nvPr/>
        </p:nvSpPr>
        <p:spPr>
          <a:xfrm>
            <a:off x="4347468" y="2568575"/>
            <a:ext cx="3496965" cy="2462708"/>
          </a:xfrm>
          <a:prstGeom prst="roundRect">
            <a:avLst>
              <a:gd name="adj" fmla="val 3224"/>
            </a:avLst>
          </a:prstGeom>
          <a:solidFill>
            <a:srgbClr val="D6F5EE"/>
          </a:solidFill>
          <a:ln w="7620">
            <a:solidFill>
              <a:srgbClr val="BCDBD4"/>
            </a:solidFill>
            <a:prstDash val="solid"/>
          </a:ln>
        </p:spPr>
      </p:sp>
      <p:sp>
        <p:nvSpPr>
          <p:cNvPr id="9" name="Shape 6"/>
          <p:cNvSpPr/>
          <p:nvPr/>
        </p:nvSpPr>
        <p:spPr>
          <a:xfrm>
            <a:off x="4542830" y="2763937"/>
            <a:ext cx="567035" cy="567035"/>
          </a:xfrm>
          <a:prstGeom prst="roundRect">
            <a:avLst>
              <a:gd name="adj" fmla="val 13436980"/>
            </a:avLst>
          </a:prstGeom>
          <a:solidFill>
            <a:srgbClr val="26A688"/>
          </a:solidFill>
          <a:ln/>
        </p:spPr>
      </p:sp>
      <p:pic>
        <p:nvPicPr>
          <p:cNvPr id="10"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98802" y="2919809"/>
            <a:ext cx="255092" cy="255092"/>
          </a:xfrm>
          <a:prstGeom prst="rect">
            <a:avLst/>
          </a:prstGeom>
        </p:spPr>
      </p:pic>
      <p:sp>
        <p:nvSpPr>
          <p:cNvPr id="11" name="Text 7"/>
          <p:cNvSpPr/>
          <p:nvPr/>
        </p:nvSpPr>
        <p:spPr>
          <a:xfrm>
            <a:off x="4542830" y="3519983"/>
            <a:ext cx="3106242" cy="590550"/>
          </a:xfrm>
          <a:prstGeom prst="rect">
            <a:avLst/>
          </a:prstGeom>
          <a:noFill/>
          <a:ln/>
        </p:spPr>
        <p:txBody>
          <a:bodyPr wrap="square" lIns="0" tIns="0" rIns="0" bIns="0" rtlCol="0" anchor="t"/>
          <a:lstStyle/>
          <a:p>
            <a:pPr>
              <a:lnSpc>
                <a:spcPts val="2292"/>
              </a:lnSpc>
            </a:pPr>
            <a:r>
              <a:rPr lang="en-US" sz="1833" b="1" dirty="0">
                <a:solidFill>
                  <a:srgbClr val="333F70"/>
                </a:solidFill>
                <a:latin typeface="Unbounded Bold" pitchFamily="34" charset="0"/>
                <a:ea typeface="Unbounded Bold" pitchFamily="34" charset="-122"/>
                <a:cs typeface="Unbounded Bold" pitchFamily="34" charset="-120"/>
              </a:rPr>
              <a:t>Mandatory from 1 September 2026</a:t>
            </a:r>
            <a:endParaRPr lang="en-US" sz="1833" dirty="0"/>
          </a:p>
        </p:txBody>
      </p:sp>
      <p:sp>
        <p:nvSpPr>
          <p:cNvPr id="12" name="Text 8"/>
          <p:cNvSpPr/>
          <p:nvPr/>
        </p:nvSpPr>
        <p:spPr>
          <a:xfrm>
            <a:off x="4542830" y="4223941"/>
            <a:ext cx="3106242" cy="604838"/>
          </a:xfrm>
          <a:prstGeom prst="rect">
            <a:avLst/>
          </a:prstGeom>
          <a:noFill/>
          <a:ln/>
        </p:spPr>
        <p:txBody>
          <a:bodyPr wrap="square" lIns="0" tIns="0" rIns="0" bIns="0" rtlCol="0" anchor="t"/>
          <a:lstStyle/>
          <a:p>
            <a:pPr>
              <a:lnSpc>
                <a:spcPts val="2375"/>
              </a:lnSpc>
            </a:pPr>
            <a:r>
              <a:rPr lang="en-US" sz="1458" dirty="0">
                <a:solidFill>
                  <a:srgbClr val="333F70"/>
                </a:solidFill>
                <a:latin typeface="Open Sans" pitchFamily="34" charset="0"/>
                <a:ea typeface="Open Sans" pitchFamily="34" charset="-122"/>
                <a:cs typeface="Open Sans" pitchFamily="34" charset="-120"/>
              </a:rPr>
              <a:t>Full implementation required across all schools in England</a:t>
            </a:r>
            <a:endParaRPr lang="en-US" sz="1458" dirty="0"/>
          </a:p>
        </p:txBody>
      </p:sp>
      <p:sp>
        <p:nvSpPr>
          <p:cNvPr id="13" name="Shape 9"/>
          <p:cNvSpPr/>
          <p:nvPr/>
        </p:nvSpPr>
        <p:spPr>
          <a:xfrm>
            <a:off x="8033444" y="2568575"/>
            <a:ext cx="3496965" cy="2462708"/>
          </a:xfrm>
          <a:prstGeom prst="roundRect">
            <a:avLst>
              <a:gd name="adj" fmla="val 3224"/>
            </a:avLst>
          </a:prstGeom>
          <a:solidFill>
            <a:srgbClr val="D6F5EE"/>
          </a:solidFill>
          <a:ln w="7620">
            <a:solidFill>
              <a:srgbClr val="BCDBD4"/>
            </a:solidFill>
            <a:prstDash val="solid"/>
          </a:ln>
        </p:spPr>
      </p:sp>
      <p:sp>
        <p:nvSpPr>
          <p:cNvPr id="14" name="Shape 10"/>
          <p:cNvSpPr/>
          <p:nvPr/>
        </p:nvSpPr>
        <p:spPr>
          <a:xfrm>
            <a:off x="8228807" y="2763937"/>
            <a:ext cx="567035" cy="567035"/>
          </a:xfrm>
          <a:prstGeom prst="roundRect">
            <a:avLst>
              <a:gd name="adj" fmla="val 13436980"/>
            </a:avLst>
          </a:prstGeom>
          <a:solidFill>
            <a:srgbClr val="26A688"/>
          </a:solidFill>
          <a:ln/>
        </p:spPr>
      </p:sp>
      <p:pic>
        <p:nvPicPr>
          <p:cNvPr id="15"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8384778" y="2919809"/>
            <a:ext cx="255092" cy="255092"/>
          </a:xfrm>
          <a:prstGeom prst="rect">
            <a:avLst/>
          </a:prstGeom>
        </p:spPr>
      </p:pic>
      <p:sp>
        <p:nvSpPr>
          <p:cNvPr id="16" name="Text 11"/>
          <p:cNvSpPr/>
          <p:nvPr/>
        </p:nvSpPr>
        <p:spPr>
          <a:xfrm>
            <a:off x="8228807" y="3519983"/>
            <a:ext cx="2927945" cy="295275"/>
          </a:xfrm>
          <a:prstGeom prst="rect">
            <a:avLst/>
          </a:prstGeom>
          <a:noFill/>
          <a:ln/>
        </p:spPr>
        <p:txBody>
          <a:bodyPr wrap="none" lIns="0" tIns="0" rIns="0" bIns="0" rtlCol="0" anchor="t"/>
          <a:lstStyle/>
          <a:p>
            <a:pPr>
              <a:lnSpc>
                <a:spcPts val="2292"/>
              </a:lnSpc>
            </a:pPr>
            <a:r>
              <a:rPr lang="en-US" sz="1833" b="1" dirty="0">
                <a:solidFill>
                  <a:srgbClr val="333F70"/>
                </a:solidFill>
                <a:latin typeface="Unbounded Bold" pitchFamily="34" charset="0"/>
                <a:ea typeface="Unbounded Bold" pitchFamily="34" charset="-122"/>
                <a:cs typeface="Unbounded Bold" pitchFamily="34" charset="-120"/>
              </a:rPr>
              <a:t>Applies to Everyone</a:t>
            </a:r>
            <a:endParaRPr lang="en-US" sz="1833" dirty="0"/>
          </a:p>
        </p:txBody>
      </p:sp>
      <p:sp>
        <p:nvSpPr>
          <p:cNvPr id="17" name="Text 12"/>
          <p:cNvSpPr/>
          <p:nvPr/>
        </p:nvSpPr>
        <p:spPr>
          <a:xfrm>
            <a:off x="8228807" y="3928666"/>
            <a:ext cx="3106242" cy="907257"/>
          </a:xfrm>
          <a:prstGeom prst="rect">
            <a:avLst/>
          </a:prstGeom>
          <a:noFill/>
          <a:ln/>
        </p:spPr>
        <p:txBody>
          <a:bodyPr wrap="square" lIns="0" tIns="0" rIns="0" bIns="0" rtlCol="0" anchor="t"/>
          <a:lstStyle/>
          <a:p>
            <a:pPr>
              <a:lnSpc>
                <a:spcPts val="2375"/>
              </a:lnSpc>
            </a:pPr>
            <a:r>
              <a:rPr lang="en-US" sz="1458" dirty="0">
                <a:solidFill>
                  <a:srgbClr val="333F70"/>
                </a:solidFill>
                <a:latin typeface="Open Sans" pitchFamily="34" charset="0"/>
                <a:ea typeface="Open Sans" pitchFamily="34" charset="-122"/>
                <a:cs typeface="Open Sans" pitchFamily="34" charset="-120"/>
              </a:rPr>
              <a:t>All school staff, governors, and leadership teams must be informed and prepared</a:t>
            </a:r>
            <a:endParaRPr lang="en-US" sz="1458" dirty="0"/>
          </a:p>
        </p:txBody>
      </p:sp>
      <p:sp>
        <p:nvSpPr>
          <p:cNvPr id="18" name="Text 13"/>
          <p:cNvSpPr/>
          <p:nvPr/>
        </p:nvSpPr>
        <p:spPr>
          <a:xfrm>
            <a:off x="661492" y="5243909"/>
            <a:ext cx="10869018" cy="604838"/>
          </a:xfrm>
          <a:prstGeom prst="rect">
            <a:avLst/>
          </a:prstGeom>
          <a:noFill/>
          <a:ln/>
        </p:spPr>
        <p:txBody>
          <a:bodyPr wrap="square" lIns="0" tIns="0" rIns="0" bIns="0" rtlCol="0" anchor="t"/>
          <a:lstStyle/>
          <a:p>
            <a:pPr>
              <a:lnSpc>
                <a:spcPts val="2375"/>
              </a:lnSpc>
            </a:pPr>
            <a:r>
              <a:rPr lang="en-US" sz="1458" dirty="0">
                <a:solidFill>
                  <a:srgbClr val="333F70"/>
                </a:solidFill>
                <a:latin typeface="Open Sans" pitchFamily="34" charset="0"/>
                <a:ea typeface="Open Sans" pitchFamily="34" charset="-122"/>
                <a:cs typeface="Open Sans" pitchFamily="34" charset="-120"/>
              </a:rPr>
              <a:t>This isn't optional guidance—it's a legal requirement that will shape how we support young people's development, wellbeing, and safety for years to come.</a:t>
            </a:r>
            <a:endParaRPr lang="en-US" sz="1458" dirty="0"/>
          </a:p>
        </p:txBody>
      </p:sp>
      <p:sp>
        <p:nvSpPr>
          <p:cNvPr id="19" name="Rectangle 18"/>
          <p:cNvSpPr/>
          <p:nvPr/>
        </p:nvSpPr>
        <p:spPr>
          <a:xfrm>
            <a:off x="4186473" y="1607760"/>
            <a:ext cx="7866189" cy="954107"/>
          </a:xfrm>
          <a:prstGeom prst="rect">
            <a:avLst/>
          </a:prstGeom>
        </p:spPr>
        <p:txBody>
          <a:bodyPr wrap="square">
            <a:spAutoFit/>
          </a:bodyPr>
          <a:lstStyle/>
          <a:p>
            <a:r>
              <a:rPr lang="en-GB" dirty="0">
                <a:hlinkClick r:id="rId9"/>
              </a:rPr>
              <a:t>https://assets.publishing.service.gov.uk/media/6970e7e67e827090d02d42e0/Relationships_education_relationships_and_sex_education__RSE__and_health_education__for_intro_1_September_2026_.</a:t>
            </a:r>
            <a:r>
              <a:rPr lang="en-GB" dirty="0" smtClean="0">
                <a:hlinkClick r:id="rId9"/>
              </a:rPr>
              <a:t>pdf</a:t>
            </a:r>
            <a:endParaRPr lang="en-GB" dirty="0" smtClean="0"/>
          </a:p>
          <a:p>
            <a:endParaRPr lang="en-GB" dirty="0"/>
          </a:p>
        </p:txBody>
      </p:sp>
    </p:spTree>
    <p:extLst>
      <p:ext uri="{BB962C8B-B14F-4D97-AF65-F5344CB8AC3E}">
        <p14:creationId xmlns:p14="http://schemas.microsoft.com/office/powerpoint/2010/main" val="1026966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41350" y="649585"/>
            <a:ext cx="7000478" cy="572592"/>
          </a:xfrm>
          <a:prstGeom prst="rect">
            <a:avLst/>
          </a:prstGeom>
          <a:noFill/>
          <a:ln/>
        </p:spPr>
        <p:txBody>
          <a:bodyPr wrap="none" lIns="0" tIns="0" rIns="0" bIns="0" rtlCol="0" anchor="t"/>
          <a:lstStyle/>
          <a:p>
            <a:pPr>
              <a:lnSpc>
                <a:spcPts val="4500"/>
              </a:lnSpc>
            </a:pPr>
            <a:r>
              <a:rPr lang="en-US" sz="3583" b="1" dirty="0">
                <a:solidFill>
                  <a:srgbClr val="333F70"/>
                </a:solidFill>
                <a:latin typeface="Unbounded Bold" pitchFamily="34" charset="0"/>
                <a:ea typeface="Unbounded Bold" pitchFamily="34" charset="-122"/>
                <a:cs typeface="Unbounded Bold" pitchFamily="34" charset="-120"/>
              </a:rPr>
              <a:t>Why Update RSHE Now?</a:t>
            </a:r>
            <a:endParaRPr lang="en-US" sz="3583" dirty="0"/>
          </a:p>
        </p:txBody>
      </p:sp>
      <p:sp>
        <p:nvSpPr>
          <p:cNvPr id="3" name="Text 1"/>
          <p:cNvSpPr/>
          <p:nvPr/>
        </p:nvSpPr>
        <p:spPr>
          <a:xfrm>
            <a:off x="641350" y="1703090"/>
            <a:ext cx="183158" cy="228997"/>
          </a:xfrm>
          <a:prstGeom prst="rect">
            <a:avLst/>
          </a:prstGeom>
          <a:noFill/>
          <a:ln/>
        </p:spPr>
        <p:txBody>
          <a:bodyPr wrap="none" lIns="0" tIns="0" rIns="0" bIns="0" rtlCol="0" anchor="t"/>
          <a:lstStyle/>
          <a:p>
            <a:pPr>
              <a:lnSpc>
                <a:spcPts val="2292"/>
              </a:lnSpc>
            </a:pPr>
            <a:r>
              <a:rPr lang="en-US" sz="1417" dirty="0">
                <a:solidFill>
                  <a:srgbClr val="333F70"/>
                </a:solidFill>
                <a:latin typeface="Unbounded Light" pitchFamily="34" charset="0"/>
                <a:ea typeface="Unbounded Light" pitchFamily="34" charset="-122"/>
                <a:cs typeface="Unbounded Light" pitchFamily="34" charset="-120"/>
              </a:rPr>
              <a:t>01</a:t>
            </a:r>
            <a:endParaRPr lang="en-US" sz="1417" dirty="0"/>
          </a:p>
        </p:txBody>
      </p:sp>
      <p:sp>
        <p:nvSpPr>
          <p:cNvPr id="4" name="Shape 2"/>
          <p:cNvSpPr/>
          <p:nvPr/>
        </p:nvSpPr>
        <p:spPr>
          <a:xfrm>
            <a:off x="641350" y="1989038"/>
            <a:ext cx="3091756" cy="25400"/>
          </a:xfrm>
          <a:prstGeom prst="rect">
            <a:avLst/>
          </a:prstGeom>
          <a:solidFill>
            <a:srgbClr val="26A688"/>
          </a:solidFill>
          <a:ln/>
        </p:spPr>
      </p:sp>
      <p:sp>
        <p:nvSpPr>
          <p:cNvPr id="5" name="Text 3"/>
          <p:cNvSpPr/>
          <p:nvPr/>
        </p:nvSpPr>
        <p:spPr>
          <a:xfrm>
            <a:off x="641350" y="2131418"/>
            <a:ext cx="3091756" cy="572691"/>
          </a:xfrm>
          <a:prstGeom prst="rect">
            <a:avLst/>
          </a:prstGeom>
          <a:noFill/>
          <a:ln/>
        </p:spPr>
        <p:txBody>
          <a:bodyPr wrap="square" lIns="0" tIns="0" rIns="0" bIns="0" rtlCol="0" anchor="t"/>
          <a:lstStyle/>
          <a:p>
            <a:pPr>
              <a:lnSpc>
                <a:spcPts val="2250"/>
              </a:lnSpc>
            </a:pPr>
            <a:r>
              <a:rPr lang="en-US" sz="1792" b="1" dirty="0">
                <a:solidFill>
                  <a:srgbClr val="333F70"/>
                </a:solidFill>
                <a:latin typeface="Unbounded Bold" pitchFamily="34" charset="0"/>
                <a:ea typeface="Unbounded Bold" pitchFamily="34" charset="-122"/>
                <a:cs typeface="Unbounded Bold" pitchFamily="34" charset="-120"/>
              </a:rPr>
              <a:t>Rising Wellbeing Concerns</a:t>
            </a:r>
            <a:endParaRPr lang="en-US" sz="1792" dirty="0"/>
          </a:p>
        </p:txBody>
      </p:sp>
      <p:sp>
        <p:nvSpPr>
          <p:cNvPr id="6" name="Text 4"/>
          <p:cNvSpPr/>
          <p:nvPr/>
        </p:nvSpPr>
        <p:spPr>
          <a:xfrm>
            <a:off x="641350" y="2887266"/>
            <a:ext cx="3091756" cy="1172766"/>
          </a:xfrm>
          <a:prstGeom prst="rect">
            <a:avLst/>
          </a:prstGeom>
          <a:noFill/>
          <a:ln/>
        </p:spPr>
        <p:txBody>
          <a:bodyPr wrap="square" lIns="0" tIns="0" rIns="0" bIns="0" rtlCol="0" anchor="t"/>
          <a:lstStyle/>
          <a:p>
            <a:pPr>
              <a:lnSpc>
                <a:spcPts val="2292"/>
              </a:lnSpc>
            </a:pPr>
            <a:r>
              <a:rPr lang="en-US" sz="1417" dirty="0">
                <a:solidFill>
                  <a:srgbClr val="333F70"/>
                </a:solidFill>
                <a:latin typeface="Open Sans" pitchFamily="34" charset="0"/>
                <a:ea typeface="Open Sans" pitchFamily="34" charset="-122"/>
                <a:cs typeface="Open Sans" pitchFamily="34" charset="-120"/>
              </a:rPr>
              <a:t>Address increasing concerns about children's mental health, online risks, and relationship challenges in a rapidly changing world</a:t>
            </a:r>
            <a:endParaRPr lang="en-US" sz="1417" dirty="0"/>
          </a:p>
        </p:txBody>
      </p:sp>
      <p:sp>
        <p:nvSpPr>
          <p:cNvPr id="7" name="Text 5"/>
          <p:cNvSpPr/>
          <p:nvPr/>
        </p:nvSpPr>
        <p:spPr>
          <a:xfrm>
            <a:off x="3916264" y="1703090"/>
            <a:ext cx="183158" cy="228997"/>
          </a:xfrm>
          <a:prstGeom prst="rect">
            <a:avLst/>
          </a:prstGeom>
          <a:noFill/>
          <a:ln/>
        </p:spPr>
        <p:txBody>
          <a:bodyPr wrap="none" lIns="0" tIns="0" rIns="0" bIns="0" rtlCol="0" anchor="t"/>
          <a:lstStyle/>
          <a:p>
            <a:pPr>
              <a:lnSpc>
                <a:spcPts val="2292"/>
              </a:lnSpc>
            </a:pPr>
            <a:r>
              <a:rPr lang="en-US" sz="1417" dirty="0">
                <a:solidFill>
                  <a:srgbClr val="333F70"/>
                </a:solidFill>
                <a:latin typeface="Unbounded Light" pitchFamily="34" charset="0"/>
                <a:ea typeface="Unbounded Light" pitchFamily="34" charset="-122"/>
                <a:cs typeface="Unbounded Light" pitchFamily="34" charset="-120"/>
              </a:rPr>
              <a:t>02</a:t>
            </a:r>
            <a:endParaRPr lang="en-US" sz="1417" dirty="0"/>
          </a:p>
        </p:txBody>
      </p:sp>
      <p:sp>
        <p:nvSpPr>
          <p:cNvPr id="8" name="Shape 6"/>
          <p:cNvSpPr/>
          <p:nvPr/>
        </p:nvSpPr>
        <p:spPr>
          <a:xfrm>
            <a:off x="3916264" y="1989038"/>
            <a:ext cx="3091756" cy="25400"/>
          </a:xfrm>
          <a:prstGeom prst="rect">
            <a:avLst/>
          </a:prstGeom>
          <a:solidFill>
            <a:srgbClr val="26A688"/>
          </a:solidFill>
          <a:ln/>
        </p:spPr>
      </p:sp>
      <p:sp>
        <p:nvSpPr>
          <p:cNvPr id="9" name="Text 7"/>
          <p:cNvSpPr/>
          <p:nvPr/>
        </p:nvSpPr>
        <p:spPr>
          <a:xfrm>
            <a:off x="3916264" y="2131418"/>
            <a:ext cx="3091756" cy="572691"/>
          </a:xfrm>
          <a:prstGeom prst="rect">
            <a:avLst/>
          </a:prstGeom>
          <a:noFill/>
          <a:ln/>
        </p:spPr>
        <p:txBody>
          <a:bodyPr wrap="square" lIns="0" tIns="0" rIns="0" bIns="0" rtlCol="0" anchor="t"/>
          <a:lstStyle/>
          <a:p>
            <a:pPr>
              <a:lnSpc>
                <a:spcPts val="2250"/>
              </a:lnSpc>
            </a:pPr>
            <a:r>
              <a:rPr lang="en-US" sz="1792" b="1" dirty="0">
                <a:solidFill>
                  <a:srgbClr val="333F70"/>
                </a:solidFill>
                <a:latin typeface="Unbounded Bold" pitchFamily="34" charset="0"/>
                <a:ea typeface="Unbounded Bold" pitchFamily="34" charset="-122"/>
                <a:cs typeface="Unbounded Bold" pitchFamily="34" charset="-120"/>
              </a:rPr>
              <a:t>Real-Life Preparedness</a:t>
            </a:r>
            <a:endParaRPr lang="en-US" sz="1792" dirty="0"/>
          </a:p>
        </p:txBody>
      </p:sp>
      <p:sp>
        <p:nvSpPr>
          <p:cNvPr id="10" name="Text 8"/>
          <p:cNvSpPr/>
          <p:nvPr/>
        </p:nvSpPr>
        <p:spPr>
          <a:xfrm>
            <a:off x="3916264" y="2887266"/>
            <a:ext cx="3091756" cy="1172766"/>
          </a:xfrm>
          <a:prstGeom prst="rect">
            <a:avLst/>
          </a:prstGeom>
          <a:noFill/>
          <a:ln/>
        </p:spPr>
        <p:txBody>
          <a:bodyPr wrap="square" lIns="0" tIns="0" rIns="0" bIns="0" rtlCol="0" anchor="t"/>
          <a:lstStyle/>
          <a:p>
            <a:pPr>
              <a:lnSpc>
                <a:spcPts val="2292"/>
              </a:lnSpc>
            </a:pPr>
            <a:r>
              <a:rPr lang="en-US" sz="1417" dirty="0">
                <a:solidFill>
                  <a:srgbClr val="333F70"/>
                </a:solidFill>
                <a:latin typeface="Open Sans" pitchFamily="34" charset="0"/>
                <a:ea typeface="Open Sans" pitchFamily="34" charset="-122"/>
                <a:cs typeface="Open Sans" pitchFamily="34" charset="-120"/>
              </a:rPr>
              <a:t>Equip pupils with essential knowledge and practical skills to navigate complex real-world situations confidently</a:t>
            </a:r>
            <a:endParaRPr lang="en-US" sz="1417" dirty="0"/>
          </a:p>
        </p:txBody>
      </p:sp>
      <p:sp>
        <p:nvSpPr>
          <p:cNvPr id="11" name="Text 9"/>
          <p:cNvSpPr/>
          <p:nvPr/>
        </p:nvSpPr>
        <p:spPr>
          <a:xfrm>
            <a:off x="641350" y="4380607"/>
            <a:ext cx="183158" cy="228997"/>
          </a:xfrm>
          <a:prstGeom prst="rect">
            <a:avLst/>
          </a:prstGeom>
          <a:noFill/>
          <a:ln/>
        </p:spPr>
        <p:txBody>
          <a:bodyPr wrap="none" lIns="0" tIns="0" rIns="0" bIns="0" rtlCol="0" anchor="t"/>
          <a:lstStyle/>
          <a:p>
            <a:pPr>
              <a:lnSpc>
                <a:spcPts val="2292"/>
              </a:lnSpc>
            </a:pPr>
            <a:r>
              <a:rPr lang="en-US" sz="1417" dirty="0">
                <a:solidFill>
                  <a:srgbClr val="333F70"/>
                </a:solidFill>
                <a:latin typeface="Unbounded Light" pitchFamily="34" charset="0"/>
                <a:ea typeface="Unbounded Light" pitchFamily="34" charset="-122"/>
                <a:cs typeface="Unbounded Light" pitchFamily="34" charset="-120"/>
              </a:rPr>
              <a:t>03</a:t>
            </a:r>
            <a:endParaRPr lang="en-US" sz="1417" dirty="0"/>
          </a:p>
        </p:txBody>
      </p:sp>
      <p:sp>
        <p:nvSpPr>
          <p:cNvPr id="12" name="Shape 10"/>
          <p:cNvSpPr/>
          <p:nvPr/>
        </p:nvSpPr>
        <p:spPr>
          <a:xfrm>
            <a:off x="641351" y="4666556"/>
            <a:ext cx="6366669" cy="25400"/>
          </a:xfrm>
          <a:prstGeom prst="rect">
            <a:avLst/>
          </a:prstGeom>
          <a:solidFill>
            <a:srgbClr val="26A688"/>
          </a:solidFill>
          <a:ln/>
        </p:spPr>
      </p:sp>
      <p:sp>
        <p:nvSpPr>
          <p:cNvPr id="13" name="Text 11"/>
          <p:cNvSpPr/>
          <p:nvPr/>
        </p:nvSpPr>
        <p:spPr>
          <a:xfrm>
            <a:off x="641350" y="4808934"/>
            <a:ext cx="2646561" cy="286345"/>
          </a:xfrm>
          <a:prstGeom prst="rect">
            <a:avLst/>
          </a:prstGeom>
          <a:noFill/>
          <a:ln/>
        </p:spPr>
        <p:txBody>
          <a:bodyPr wrap="none" lIns="0" tIns="0" rIns="0" bIns="0" rtlCol="0" anchor="t"/>
          <a:lstStyle/>
          <a:p>
            <a:pPr>
              <a:lnSpc>
                <a:spcPts val="2250"/>
              </a:lnSpc>
            </a:pPr>
            <a:r>
              <a:rPr lang="en-US" sz="1792" b="1" dirty="0">
                <a:solidFill>
                  <a:srgbClr val="333F70"/>
                </a:solidFill>
                <a:latin typeface="Unbounded Bold" pitchFamily="34" charset="0"/>
                <a:ea typeface="Unbounded Bold" pitchFamily="34" charset="-122"/>
                <a:cs typeface="Unbounded Bold" pitchFamily="34" charset="-120"/>
              </a:rPr>
              <a:t>Building Resilience</a:t>
            </a:r>
            <a:endParaRPr lang="en-US" sz="1792" dirty="0"/>
          </a:p>
        </p:txBody>
      </p:sp>
      <p:sp>
        <p:nvSpPr>
          <p:cNvPr id="14" name="Text 12"/>
          <p:cNvSpPr/>
          <p:nvPr/>
        </p:nvSpPr>
        <p:spPr>
          <a:xfrm>
            <a:off x="641351" y="5278438"/>
            <a:ext cx="6366669" cy="586383"/>
          </a:xfrm>
          <a:prstGeom prst="rect">
            <a:avLst/>
          </a:prstGeom>
          <a:noFill/>
          <a:ln/>
        </p:spPr>
        <p:txBody>
          <a:bodyPr wrap="square" lIns="0" tIns="0" rIns="0" bIns="0" rtlCol="0" anchor="t"/>
          <a:lstStyle/>
          <a:p>
            <a:pPr>
              <a:lnSpc>
                <a:spcPts val="2292"/>
              </a:lnSpc>
            </a:pPr>
            <a:r>
              <a:rPr lang="en-US" sz="1417" dirty="0">
                <a:solidFill>
                  <a:srgbClr val="333F70"/>
                </a:solidFill>
                <a:latin typeface="Open Sans" pitchFamily="34" charset="0"/>
                <a:ea typeface="Open Sans" pitchFamily="34" charset="-122"/>
                <a:cs typeface="Open Sans" pitchFamily="34" charset="-120"/>
              </a:rPr>
              <a:t>Foster emotional literacy, resilience, and respectful relationships that will serve pupils throughout their lives</a:t>
            </a:r>
            <a:endParaRPr lang="en-US" sz="1417" dirty="0"/>
          </a:p>
        </p:txBody>
      </p:sp>
      <p:pic>
        <p:nvPicPr>
          <p:cNvPr id="15" name="Image 0" descr="preencoded.png"/>
          <p:cNvPicPr>
            <a:picLocks noChangeAspect="1"/>
          </p:cNvPicPr>
          <p:nvPr/>
        </p:nvPicPr>
        <p:blipFill>
          <a:blip r:embed="rId3"/>
          <a:stretch>
            <a:fillRect/>
          </a:stretch>
        </p:blipFill>
        <p:spPr>
          <a:xfrm>
            <a:off x="7461449" y="1703090"/>
            <a:ext cx="4095453" cy="4095453"/>
          </a:xfrm>
          <a:prstGeom prst="rect">
            <a:avLst/>
          </a:prstGeom>
        </p:spPr>
      </p:pic>
    </p:spTree>
    <p:extLst>
      <p:ext uri="{BB962C8B-B14F-4D97-AF65-F5344CB8AC3E}">
        <p14:creationId xmlns:p14="http://schemas.microsoft.com/office/powerpoint/2010/main" val="2049198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1056084" y="458589"/>
            <a:ext cx="9317335" cy="497880"/>
          </a:xfrm>
          <a:prstGeom prst="rect">
            <a:avLst/>
          </a:prstGeom>
          <a:noFill/>
          <a:ln/>
        </p:spPr>
        <p:txBody>
          <a:bodyPr wrap="none" lIns="0" tIns="0" rIns="0" bIns="0" rtlCol="0" anchor="t"/>
          <a:lstStyle/>
          <a:p>
            <a:pPr>
              <a:lnSpc>
                <a:spcPts val="3917"/>
              </a:lnSpc>
            </a:pPr>
            <a:r>
              <a:rPr lang="en-US" sz="3125" b="1" dirty="0">
                <a:solidFill>
                  <a:srgbClr val="333F70"/>
                </a:solidFill>
                <a:latin typeface="Unbounded Bold" pitchFamily="34" charset="0"/>
                <a:ea typeface="Unbounded Bold" pitchFamily="34" charset="-122"/>
                <a:cs typeface="Unbounded Bold" pitchFamily="34" charset="-120"/>
              </a:rPr>
              <a:t>Introducing Grief and Loss Education</a:t>
            </a:r>
            <a:endParaRPr lang="en-US" sz="3125" dirty="0"/>
          </a:p>
        </p:txBody>
      </p:sp>
      <p:pic>
        <p:nvPicPr>
          <p:cNvPr id="3" name="Image 0" descr="preencoded.png"/>
          <p:cNvPicPr>
            <a:picLocks noChangeAspect="1"/>
          </p:cNvPicPr>
          <p:nvPr/>
        </p:nvPicPr>
        <p:blipFill>
          <a:blip r:embed="rId3"/>
          <a:stretch>
            <a:fillRect/>
          </a:stretch>
        </p:blipFill>
        <p:spPr>
          <a:xfrm>
            <a:off x="1056084" y="1374676"/>
            <a:ext cx="4845447" cy="4845447"/>
          </a:xfrm>
          <a:prstGeom prst="rect">
            <a:avLst/>
          </a:prstGeom>
        </p:spPr>
      </p:pic>
      <p:sp>
        <p:nvSpPr>
          <p:cNvPr id="4" name="Shape 1"/>
          <p:cNvSpPr/>
          <p:nvPr/>
        </p:nvSpPr>
        <p:spPr>
          <a:xfrm>
            <a:off x="6296620" y="1374676"/>
            <a:ext cx="358478" cy="358478"/>
          </a:xfrm>
          <a:prstGeom prst="roundRect">
            <a:avLst>
              <a:gd name="adj" fmla="val 18671"/>
            </a:avLst>
          </a:prstGeom>
          <a:solidFill>
            <a:srgbClr val="D6F5EE"/>
          </a:solidFill>
          <a:ln w="7620">
            <a:solidFill>
              <a:srgbClr val="BCDBD4"/>
            </a:solidFill>
            <a:prstDash val="solid"/>
          </a:ln>
        </p:spPr>
      </p:sp>
      <p:sp>
        <p:nvSpPr>
          <p:cNvPr id="5" name="Text 2"/>
          <p:cNvSpPr/>
          <p:nvPr/>
        </p:nvSpPr>
        <p:spPr>
          <a:xfrm>
            <a:off x="6814444" y="1429445"/>
            <a:ext cx="2165648" cy="249039"/>
          </a:xfrm>
          <a:prstGeom prst="rect">
            <a:avLst/>
          </a:prstGeom>
          <a:noFill/>
          <a:ln/>
        </p:spPr>
        <p:txBody>
          <a:bodyPr wrap="none" lIns="0" tIns="0" rIns="0" bIns="0" rtlCol="0" anchor="t"/>
          <a:lstStyle/>
          <a:p>
            <a:pPr>
              <a:lnSpc>
                <a:spcPts val="1958"/>
              </a:lnSpc>
            </a:pPr>
            <a:r>
              <a:rPr lang="en-US" sz="1542" b="1" dirty="0">
                <a:solidFill>
                  <a:srgbClr val="333F70"/>
                </a:solidFill>
                <a:latin typeface="Unbounded Bold" pitchFamily="34" charset="0"/>
                <a:ea typeface="Unbounded Bold" pitchFamily="34" charset="-122"/>
                <a:cs typeface="Unbounded Bold" pitchFamily="34" charset="-120"/>
              </a:rPr>
              <a:t>Historic Inclusion</a:t>
            </a:r>
            <a:endParaRPr lang="en-US" sz="1542" dirty="0"/>
          </a:p>
        </p:txBody>
      </p:sp>
      <p:sp>
        <p:nvSpPr>
          <p:cNvPr id="6" name="Text 3"/>
          <p:cNvSpPr/>
          <p:nvPr/>
        </p:nvSpPr>
        <p:spPr>
          <a:xfrm>
            <a:off x="6814444" y="1837830"/>
            <a:ext cx="4327624" cy="509786"/>
          </a:xfrm>
          <a:prstGeom prst="rect">
            <a:avLst/>
          </a:prstGeom>
          <a:noFill/>
          <a:ln/>
        </p:spPr>
        <p:txBody>
          <a:bodyPr wrap="square" lIns="0" tIns="0" rIns="0" bIns="0" rtlCol="0" anchor="t"/>
          <a:lstStyle/>
          <a:p>
            <a:pPr>
              <a:lnSpc>
                <a:spcPts val="2000"/>
              </a:lnSpc>
            </a:pPr>
            <a:r>
              <a:rPr lang="en-US" sz="1250" dirty="0">
                <a:solidFill>
                  <a:srgbClr val="333F70"/>
                </a:solidFill>
                <a:latin typeface="Open Sans" pitchFamily="34" charset="0"/>
                <a:ea typeface="Open Sans" pitchFamily="34" charset="-122"/>
                <a:cs typeface="Open Sans" pitchFamily="34" charset="-120"/>
              </a:rPr>
              <a:t>For the first time, grief and bereavement are formally included in RSHE curriculum requirements</a:t>
            </a:r>
            <a:endParaRPr lang="en-US" sz="1250" dirty="0"/>
          </a:p>
        </p:txBody>
      </p:sp>
      <p:sp>
        <p:nvSpPr>
          <p:cNvPr id="7" name="Shape 4"/>
          <p:cNvSpPr/>
          <p:nvPr/>
        </p:nvSpPr>
        <p:spPr>
          <a:xfrm>
            <a:off x="6296620" y="2666306"/>
            <a:ext cx="358478" cy="358478"/>
          </a:xfrm>
          <a:prstGeom prst="roundRect">
            <a:avLst>
              <a:gd name="adj" fmla="val 18671"/>
            </a:avLst>
          </a:prstGeom>
          <a:solidFill>
            <a:srgbClr val="D6F5EE"/>
          </a:solidFill>
          <a:ln w="7620">
            <a:solidFill>
              <a:srgbClr val="BCDBD4"/>
            </a:solidFill>
            <a:prstDash val="solid"/>
          </a:ln>
        </p:spPr>
      </p:sp>
      <p:sp>
        <p:nvSpPr>
          <p:cNvPr id="8" name="Text 5"/>
          <p:cNvSpPr/>
          <p:nvPr/>
        </p:nvSpPr>
        <p:spPr>
          <a:xfrm>
            <a:off x="6814443" y="2721075"/>
            <a:ext cx="2636540" cy="249039"/>
          </a:xfrm>
          <a:prstGeom prst="rect">
            <a:avLst/>
          </a:prstGeom>
          <a:noFill/>
          <a:ln/>
        </p:spPr>
        <p:txBody>
          <a:bodyPr wrap="none" lIns="0" tIns="0" rIns="0" bIns="0" rtlCol="0" anchor="t"/>
          <a:lstStyle/>
          <a:p>
            <a:pPr>
              <a:lnSpc>
                <a:spcPts val="1958"/>
              </a:lnSpc>
            </a:pPr>
            <a:r>
              <a:rPr lang="en-US" sz="1542" b="1" dirty="0">
                <a:solidFill>
                  <a:srgbClr val="333F70"/>
                </a:solidFill>
                <a:latin typeface="Unbounded Bold" pitchFamily="34" charset="0"/>
                <a:ea typeface="Unbounded Bold" pitchFamily="34" charset="-122"/>
                <a:cs typeface="Unbounded Bold" pitchFamily="34" charset="-120"/>
              </a:rPr>
              <a:t>Diverse Perspectives</a:t>
            </a:r>
            <a:endParaRPr lang="en-US" sz="1542" dirty="0"/>
          </a:p>
        </p:txBody>
      </p:sp>
      <p:sp>
        <p:nvSpPr>
          <p:cNvPr id="9" name="Text 6"/>
          <p:cNvSpPr/>
          <p:nvPr/>
        </p:nvSpPr>
        <p:spPr>
          <a:xfrm>
            <a:off x="6814444" y="3129459"/>
            <a:ext cx="4327624" cy="509786"/>
          </a:xfrm>
          <a:prstGeom prst="rect">
            <a:avLst/>
          </a:prstGeom>
          <a:noFill/>
          <a:ln/>
        </p:spPr>
        <p:txBody>
          <a:bodyPr wrap="square" lIns="0" tIns="0" rIns="0" bIns="0" rtlCol="0" anchor="t"/>
          <a:lstStyle/>
          <a:p>
            <a:pPr>
              <a:lnSpc>
                <a:spcPts val="2000"/>
              </a:lnSpc>
            </a:pPr>
            <a:r>
              <a:rPr lang="en-US" sz="1250" dirty="0">
                <a:solidFill>
                  <a:srgbClr val="333F70"/>
                </a:solidFill>
                <a:latin typeface="Open Sans" pitchFamily="34" charset="0"/>
                <a:ea typeface="Open Sans" pitchFamily="34" charset="-122"/>
                <a:cs typeface="Open Sans" pitchFamily="34" charset="-120"/>
              </a:rPr>
              <a:t>Children learn about diverse ways of grieving and how to support peers experiencing loss</a:t>
            </a:r>
            <a:endParaRPr lang="en-US" sz="1250" dirty="0"/>
          </a:p>
        </p:txBody>
      </p:sp>
      <p:sp>
        <p:nvSpPr>
          <p:cNvPr id="10" name="Shape 7"/>
          <p:cNvSpPr/>
          <p:nvPr/>
        </p:nvSpPr>
        <p:spPr>
          <a:xfrm>
            <a:off x="6296620" y="3957935"/>
            <a:ext cx="358478" cy="358478"/>
          </a:xfrm>
          <a:prstGeom prst="roundRect">
            <a:avLst>
              <a:gd name="adj" fmla="val 18671"/>
            </a:avLst>
          </a:prstGeom>
          <a:solidFill>
            <a:srgbClr val="D6F5EE"/>
          </a:solidFill>
          <a:ln w="7620">
            <a:solidFill>
              <a:srgbClr val="BCDBD4"/>
            </a:solidFill>
            <a:prstDash val="solid"/>
          </a:ln>
        </p:spPr>
      </p:sp>
      <p:sp>
        <p:nvSpPr>
          <p:cNvPr id="11" name="Text 8"/>
          <p:cNvSpPr/>
          <p:nvPr/>
        </p:nvSpPr>
        <p:spPr>
          <a:xfrm>
            <a:off x="6814444" y="4012705"/>
            <a:ext cx="2301379" cy="249039"/>
          </a:xfrm>
          <a:prstGeom prst="rect">
            <a:avLst/>
          </a:prstGeom>
          <a:noFill/>
          <a:ln/>
        </p:spPr>
        <p:txBody>
          <a:bodyPr wrap="none" lIns="0" tIns="0" rIns="0" bIns="0" rtlCol="0" anchor="t"/>
          <a:lstStyle/>
          <a:p>
            <a:pPr>
              <a:lnSpc>
                <a:spcPts val="1958"/>
              </a:lnSpc>
            </a:pPr>
            <a:r>
              <a:rPr lang="en-US" sz="1542" b="1" dirty="0">
                <a:solidFill>
                  <a:srgbClr val="333F70"/>
                </a:solidFill>
                <a:latin typeface="Unbounded Bold" pitchFamily="34" charset="0"/>
                <a:ea typeface="Unbounded Bold" pitchFamily="34" charset="-122"/>
                <a:cs typeface="Unbounded Bold" pitchFamily="34" charset="-120"/>
              </a:rPr>
              <a:t>Building Resilience</a:t>
            </a:r>
            <a:endParaRPr lang="en-US" sz="1542" dirty="0"/>
          </a:p>
        </p:txBody>
      </p:sp>
      <p:sp>
        <p:nvSpPr>
          <p:cNvPr id="12" name="Text 9"/>
          <p:cNvSpPr/>
          <p:nvPr/>
        </p:nvSpPr>
        <p:spPr>
          <a:xfrm>
            <a:off x="6814444" y="4421089"/>
            <a:ext cx="4327624" cy="509786"/>
          </a:xfrm>
          <a:prstGeom prst="rect">
            <a:avLst/>
          </a:prstGeom>
          <a:noFill/>
          <a:ln/>
        </p:spPr>
        <p:txBody>
          <a:bodyPr wrap="square" lIns="0" tIns="0" rIns="0" bIns="0" rtlCol="0" anchor="t"/>
          <a:lstStyle/>
          <a:p>
            <a:pPr>
              <a:lnSpc>
                <a:spcPts val="2000"/>
              </a:lnSpc>
            </a:pPr>
            <a:r>
              <a:rPr lang="en-US" sz="1250" dirty="0">
                <a:solidFill>
                  <a:srgbClr val="333F70"/>
                </a:solidFill>
                <a:latin typeface="Open Sans" pitchFamily="34" charset="0"/>
                <a:ea typeface="Open Sans" pitchFamily="34" charset="-122"/>
                <a:cs typeface="Open Sans" pitchFamily="34" charset="-120"/>
              </a:rPr>
              <a:t>Breaking stigma around death and loss whilst building emotional resilience and understanding</a:t>
            </a:r>
            <a:endParaRPr lang="en-US" sz="1250" dirty="0"/>
          </a:p>
        </p:txBody>
      </p:sp>
    </p:spTree>
    <p:extLst>
      <p:ext uri="{BB962C8B-B14F-4D97-AF65-F5344CB8AC3E}">
        <p14:creationId xmlns:p14="http://schemas.microsoft.com/office/powerpoint/2010/main" val="471326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61492" y="1084064"/>
            <a:ext cx="10869018" cy="1181298"/>
          </a:xfrm>
          <a:prstGeom prst="rect">
            <a:avLst/>
          </a:prstGeom>
          <a:noFill/>
          <a:ln/>
        </p:spPr>
        <p:txBody>
          <a:bodyPr wrap="square" lIns="0" tIns="0" rIns="0" bIns="0" rtlCol="0" anchor="t"/>
          <a:lstStyle/>
          <a:p>
            <a:pPr>
              <a:lnSpc>
                <a:spcPts val="4625"/>
              </a:lnSpc>
            </a:pPr>
            <a:r>
              <a:rPr lang="en-US" sz="3708" b="1" dirty="0">
                <a:solidFill>
                  <a:srgbClr val="333F70"/>
                </a:solidFill>
                <a:latin typeface="Unbounded Bold" pitchFamily="34" charset="0"/>
                <a:ea typeface="Unbounded Bold" pitchFamily="34" charset="-122"/>
                <a:cs typeface="Unbounded Bold" pitchFamily="34" charset="-120"/>
              </a:rPr>
              <a:t>Sexual Harassment and Violence: A Dedicated Focus</a:t>
            </a:r>
            <a:endParaRPr lang="en-US" sz="3708" dirty="0"/>
          </a:p>
        </p:txBody>
      </p:sp>
      <p:sp>
        <p:nvSpPr>
          <p:cNvPr id="3" name="Shape 1"/>
          <p:cNvSpPr/>
          <p:nvPr/>
        </p:nvSpPr>
        <p:spPr>
          <a:xfrm>
            <a:off x="944959" y="3399432"/>
            <a:ext cx="3213398" cy="189012"/>
          </a:xfrm>
          <a:prstGeom prst="roundRect">
            <a:avLst>
              <a:gd name="adj" fmla="val 42003"/>
            </a:avLst>
          </a:prstGeom>
          <a:solidFill>
            <a:srgbClr val="D6F5EE"/>
          </a:solidFill>
          <a:ln w="7620">
            <a:solidFill>
              <a:srgbClr val="BCDBD4"/>
            </a:solidFill>
            <a:prstDash val="solid"/>
          </a:ln>
        </p:spPr>
      </p:sp>
      <p:sp>
        <p:nvSpPr>
          <p:cNvPr id="4" name="Shape 2"/>
          <p:cNvSpPr/>
          <p:nvPr/>
        </p:nvSpPr>
        <p:spPr>
          <a:xfrm>
            <a:off x="661492" y="3210372"/>
            <a:ext cx="567035" cy="567035"/>
          </a:xfrm>
          <a:prstGeom prst="roundRect">
            <a:avLst>
              <a:gd name="adj" fmla="val 67192"/>
            </a:avLst>
          </a:prstGeom>
          <a:solidFill>
            <a:srgbClr val="D6F5EE"/>
          </a:solidFill>
          <a:ln w="7620">
            <a:solidFill>
              <a:srgbClr val="BCDBD4"/>
            </a:solidFill>
            <a:prstDash val="solid"/>
          </a:ln>
        </p:spPr>
      </p:sp>
      <p:pic>
        <p:nvPicPr>
          <p:cNvPr id="5"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803275" y="3352155"/>
            <a:ext cx="283468" cy="283468"/>
          </a:xfrm>
          <a:prstGeom prst="rect">
            <a:avLst/>
          </a:prstGeom>
        </p:spPr>
      </p:pic>
      <p:sp>
        <p:nvSpPr>
          <p:cNvPr id="6" name="Text 3"/>
          <p:cNvSpPr/>
          <p:nvPr/>
        </p:nvSpPr>
        <p:spPr>
          <a:xfrm>
            <a:off x="850503" y="3966468"/>
            <a:ext cx="2958902" cy="295275"/>
          </a:xfrm>
          <a:prstGeom prst="rect">
            <a:avLst/>
          </a:prstGeom>
          <a:noFill/>
          <a:ln/>
        </p:spPr>
        <p:txBody>
          <a:bodyPr wrap="none" lIns="0" tIns="0" rIns="0" bIns="0" rtlCol="0" anchor="t"/>
          <a:lstStyle/>
          <a:p>
            <a:pPr>
              <a:lnSpc>
                <a:spcPts val="2292"/>
              </a:lnSpc>
            </a:pPr>
            <a:r>
              <a:rPr lang="en-US" sz="1833" b="1" dirty="0">
                <a:solidFill>
                  <a:srgbClr val="333F70"/>
                </a:solidFill>
                <a:latin typeface="Unbounded Bold" pitchFamily="34" charset="0"/>
                <a:ea typeface="Unbounded Bold" pitchFamily="34" charset="-122"/>
                <a:cs typeface="Unbounded Bold" pitchFamily="34" charset="-120"/>
              </a:rPr>
              <a:t>Primary Foundation</a:t>
            </a:r>
            <a:endParaRPr lang="en-US" sz="1833" dirty="0"/>
          </a:p>
        </p:txBody>
      </p:sp>
      <p:sp>
        <p:nvSpPr>
          <p:cNvPr id="7" name="Text 4"/>
          <p:cNvSpPr/>
          <p:nvPr/>
        </p:nvSpPr>
        <p:spPr>
          <a:xfrm>
            <a:off x="850503" y="4375150"/>
            <a:ext cx="3118942" cy="1209675"/>
          </a:xfrm>
          <a:prstGeom prst="rect">
            <a:avLst/>
          </a:prstGeom>
          <a:noFill/>
          <a:ln/>
        </p:spPr>
        <p:txBody>
          <a:bodyPr wrap="square" lIns="0" tIns="0" rIns="0" bIns="0" rtlCol="0" anchor="t"/>
          <a:lstStyle/>
          <a:p>
            <a:pPr>
              <a:lnSpc>
                <a:spcPts val="2375"/>
              </a:lnSpc>
            </a:pPr>
            <a:r>
              <a:rPr lang="en-US" sz="1458" dirty="0">
                <a:solidFill>
                  <a:srgbClr val="333F70"/>
                </a:solidFill>
                <a:latin typeface="Open Sans" pitchFamily="34" charset="0"/>
                <a:ea typeface="Open Sans" pitchFamily="34" charset="-122"/>
                <a:cs typeface="Open Sans" pitchFamily="34" charset="-120"/>
              </a:rPr>
              <a:t>Young pupils introduced to respectful communication, body boundaries, and appropriate behaviour from the earliest years</a:t>
            </a:r>
            <a:endParaRPr lang="en-US" sz="1458" dirty="0"/>
          </a:p>
        </p:txBody>
      </p:sp>
      <p:sp>
        <p:nvSpPr>
          <p:cNvPr id="8" name="Shape 5"/>
          <p:cNvSpPr/>
          <p:nvPr/>
        </p:nvSpPr>
        <p:spPr>
          <a:xfrm>
            <a:off x="4630936" y="3115866"/>
            <a:ext cx="3213398" cy="189012"/>
          </a:xfrm>
          <a:prstGeom prst="roundRect">
            <a:avLst>
              <a:gd name="adj" fmla="val 42003"/>
            </a:avLst>
          </a:prstGeom>
          <a:solidFill>
            <a:srgbClr val="D6F5EE"/>
          </a:solidFill>
          <a:ln w="7620">
            <a:solidFill>
              <a:srgbClr val="BCDBD4"/>
            </a:solidFill>
            <a:prstDash val="solid"/>
          </a:ln>
        </p:spPr>
      </p:sp>
      <p:sp>
        <p:nvSpPr>
          <p:cNvPr id="9" name="Shape 6"/>
          <p:cNvSpPr/>
          <p:nvPr/>
        </p:nvSpPr>
        <p:spPr>
          <a:xfrm>
            <a:off x="4347468" y="2926804"/>
            <a:ext cx="567035" cy="567035"/>
          </a:xfrm>
          <a:prstGeom prst="roundRect">
            <a:avLst>
              <a:gd name="adj" fmla="val 67192"/>
            </a:avLst>
          </a:prstGeom>
          <a:solidFill>
            <a:srgbClr val="D6F5EE"/>
          </a:solidFill>
          <a:ln w="7620">
            <a:solidFill>
              <a:srgbClr val="BCDBD4"/>
            </a:solidFill>
            <a:prstDash val="solid"/>
          </a:ln>
        </p:spPr>
      </p:sp>
      <p:pic>
        <p:nvPicPr>
          <p:cNvPr id="10"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489252" y="3068588"/>
            <a:ext cx="283468" cy="283468"/>
          </a:xfrm>
          <a:prstGeom prst="rect">
            <a:avLst/>
          </a:prstGeom>
        </p:spPr>
      </p:pic>
      <p:sp>
        <p:nvSpPr>
          <p:cNvPr id="11" name="Text 7"/>
          <p:cNvSpPr/>
          <p:nvPr/>
        </p:nvSpPr>
        <p:spPr>
          <a:xfrm>
            <a:off x="4536480" y="3682901"/>
            <a:ext cx="3118942" cy="590550"/>
          </a:xfrm>
          <a:prstGeom prst="rect">
            <a:avLst/>
          </a:prstGeom>
          <a:noFill/>
          <a:ln/>
        </p:spPr>
        <p:txBody>
          <a:bodyPr wrap="square" lIns="0" tIns="0" rIns="0" bIns="0" rtlCol="0" anchor="t"/>
          <a:lstStyle/>
          <a:p>
            <a:pPr>
              <a:lnSpc>
                <a:spcPts val="2292"/>
              </a:lnSpc>
            </a:pPr>
            <a:r>
              <a:rPr lang="en-US" sz="1833" b="1" dirty="0">
                <a:solidFill>
                  <a:srgbClr val="333F70"/>
                </a:solidFill>
                <a:latin typeface="Unbounded Bold" pitchFamily="34" charset="0"/>
                <a:ea typeface="Unbounded Bold" pitchFamily="34" charset="-122"/>
                <a:cs typeface="Unbounded Bold" pitchFamily="34" charset="-120"/>
              </a:rPr>
              <a:t>Secondary Education</a:t>
            </a:r>
            <a:endParaRPr lang="en-US" sz="1833" dirty="0"/>
          </a:p>
        </p:txBody>
      </p:sp>
      <p:sp>
        <p:nvSpPr>
          <p:cNvPr id="12" name="Text 8"/>
          <p:cNvSpPr/>
          <p:nvPr/>
        </p:nvSpPr>
        <p:spPr>
          <a:xfrm>
            <a:off x="4536480" y="4386857"/>
            <a:ext cx="3118942" cy="907257"/>
          </a:xfrm>
          <a:prstGeom prst="rect">
            <a:avLst/>
          </a:prstGeom>
          <a:noFill/>
          <a:ln/>
        </p:spPr>
        <p:txBody>
          <a:bodyPr wrap="square" lIns="0" tIns="0" rIns="0" bIns="0" rtlCol="0" anchor="t"/>
          <a:lstStyle/>
          <a:p>
            <a:pPr>
              <a:lnSpc>
                <a:spcPts val="2375"/>
              </a:lnSpc>
            </a:pPr>
            <a:r>
              <a:rPr lang="en-US" sz="1458" dirty="0">
                <a:solidFill>
                  <a:srgbClr val="333F70"/>
                </a:solidFill>
                <a:latin typeface="Open Sans" pitchFamily="34" charset="0"/>
                <a:ea typeface="Open Sans" pitchFamily="34" charset="-122"/>
                <a:cs typeface="Open Sans" pitchFamily="34" charset="-120"/>
              </a:rPr>
              <a:t>Older pupils learn explicitly about sexual harassment, violence, consent, and healthy relationships</a:t>
            </a:r>
            <a:endParaRPr lang="en-US" sz="1458" dirty="0"/>
          </a:p>
        </p:txBody>
      </p:sp>
      <p:sp>
        <p:nvSpPr>
          <p:cNvPr id="13" name="Shape 9"/>
          <p:cNvSpPr/>
          <p:nvPr/>
        </p:nvSpPr>
        <p:spPr>
          <a:xfrm>
            <a:off x="8316913" y="2832397"/>
            <a:ext cx="3213398" cy="189012"/>
          </a:xfrm>
          <a:prstGeom prst="roundRect">
            <a:avLst>
              <a:gd name="adj" fmla="val 42003"/>
            </a:avLst>
          </a:prstGeom>
          <a:solidFill>
            <a:srgbClr val="D6F5EE"/>
          </a:solidFill>
          <a:ln w="7620">
            <a:solidFill>
              <a:srgbClr val="BCDBD4"/>
            </a:solidFill>
            <a:prstDash val="solid"/>
          </a:ln>
        </p:spPr>
      </p:sp>
      <p:sp>
        <p:nvSpPr>
          <p:cNvPr id="14" name="Shape 10"/>
          <p:cNvSpPr/>
          <p:nvPr/>
        </p:nvSpPr>
        <p:spPr>
          <a:xfrm>
            <a:off x="8033444" y="2643337"/>
            <a:ext cx="567035" cy="567035"/>
          </a:xfrm>
          <a:prstGeom prst="roundRect">
            <a:avLst>
              <a:gd name="adj" fmla="val 67192"/>
            </a:avLst>
          </a:prstGeom>
          <a:solidFill>
            <a:srgbClr val="D6F5EE"/>
          </a:solidFill>
          <a:ln w="7620">
            <a:solidFill>
              <a:srgbClr val="BCDBD4"/>
            </a:solidFill>
            <a:prstDash val="solid"/>
          </a:ln>
        </p:spPr>
      </p:sp>
      <p:pic>
        <p:nvPicPr>
          <p:cNvPr id="15"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8175229" y="2785120"/>
            <a:ext cx="283468" cy="283468"/>
          </a:xfrm>
          <a:prstGeom prst="rect">
            <a:avLst/>
          </a:prstGeom>
        </p:spPr>
      </p:pic>
      <p:sp>
        <p:nvSpPr>
          <p:cNvPr id="16" name="Text 11"/>
          <p:cNvSpPr/>
          <p:nvPr/>
        </p:nvSpPr>
        <p:spPr>
          <a:xfrm>
            <a:off x="8222457" y="3399433"/>
            <a:ext cx="2362696" cy="295275"/>
          </a:xfrm>
          <a:prstGeom prst="rect">
            <a:avLst/>
          </a:prstGeom>
          <a:noFill/>
          <a:ln/>
        </p:spPr>
        <p:txBody>
          <a:bodyPr wrap="none" lIns="0" tIns="0" rIns="0" bIns="0" rtlCol="0" anchor="t"/>
          <a:lstStyle/>
          <a:p>
            <a:pPr>
              <a:lnSpc>
                <a:spcPts val="2292"/>
              </a:lnSpc>
            </a:pPr>
            <a:r>
              <a:rPr lang="en-US" sz="1833" b="1" dirty="0">
                <a:solidFill>
                  <a:srgbClr val="333F70"/>
                </a:solidFill>
                <a:latin typeface="Unbounded Bold" pitchFamily="34" charset="0"/>
                <a:ea typeface="Unbounded Bold" pitchFamily="34" charset="-122"/>
                <a:cs typeface="Unbounded Bold" pitchFamily="34" charset="-120"/>
              </a:rPr>
              <a:t>Victim Support</a:t>
            </a:r>
            <a:endParaRPr lang="en-US" sz="1833" dirty="0"/>
          </a:p>
        </p:txBody>
      </p:sp>
      <p:sp>
        <p:nvSpPr>
          <p:cNvPr id="17" name="Text 12"/>
          <p:cNvSpPr/>
          <p:nvPr/>
        </p:nvSpPr>
        <p:spPr>
          <a:xfrm>
            <a:off x="8222457" y="3808115"/>
            <a:ext cx="3118942" cy="907257"/>
          </a:xfrm>
          <a:prstGeom prst="rect">
            <a:avLst/>
          </a:prstGeom>
          <a:noFill/>
          <a:ln/>
        </p:spPr>
        <p:txBody>
          <a:bodyPr wrap="square" lIns="0" tIns="0" rIns="0" bIns="0" rtlCol="0" anchor="t"/>
          <a:lstStyle/>
          <a:p>
            <a:pPr>
              <a:lnSpc>
                <a:spcPts val="2375"/>
              </a:lnSpc>
            </a:pPr>
            <a:r>
              <a:rPr lang="en-US" sz="1458" dirty="0">
                <a:solidFill>
                  <a:srgbClr val="333F70"/>
                </a:solidFill>
                <a:latin typeface="Open Sans" pitchFamily="34" charset="0"/>
                <a:ea typeface="Open Sans" pitchFamily="34" charset="-122"/>
                <a:cs typeface="Open Sans" pitchFamily="34" charset="-120"/>
              </a:rPr>
              <a:t>Clear emphasis that it is never the victim's fault, with signposting to support services and trusted adults</a:t>
            </a:r>
            <a:endParaRPr lang="en-US" sz="1458" dirty="0"/>
          </a:p>
        </p:txBody>
      </p:sp>
    </p:spTree>
    <p:extLst>
      <p:ext uri="{BB962C8B-B14F-4D97-AF65-F5344CB8AC3E}">
        <p14:creationId xmlns:p14="http://schemas.microsoft.com/office/powerpoint/2010/main" val="2008121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1075730" y="692646"/>
            <a:ext cx="9173865" cy="496094"/>
          </a:xfrm>
          <a:prstGeom prst="rect">
            <a:avLst/>
          </a:prstGeom>
          <a:noFill/>
          <a:ln/>
        </p:spPr>
        <p:txBody>
          <a:bodyPr wrap="none" lIns="0" tIns="0" rIns="0" bIns="0" rtlCol="0" anchor="t"/>
          <a:lstStyle/>
          <a:p>
            <a:pPr>
              <a:lnSpc>
                <a:spcPts val="3875"/>
              </a:lnSpc>
            </a:pPr>
            <a:r>
              <a:rPr lang="en-US" sz="3083" b="1" dirty="0">
                <a:solidFill>
                  <a:srgbClr val="333F70"/>
                </a:solidFill>
                <a:latin typeface="Unbounded Bold" pitchFamily="34" charset="0"/>
                <a:ea typeface="Unbounded Bold" pitchFamily="34" charset="-122"/>
                <a:cs typeface="Unbounded Bold" pitchFamily="34" charset="-120"/>
              </a:rPr>
              <a:t>Tackling Online Safety and Misogyny</a:t>
            </a:r>
            <a:endParaRPr lang="en-US" sz="3083" dirty="0"/>
          </a:p>
        </p:txBody>
      </p:sp>
      <p:pic>
        <p:nvPicPr>
          <p:cNvPr id="3" name="Image 0" descr="preencoded.png"/>
          <p:cNvPicPr>
            <a:picLocks noChangeAspect="1"/>
          </p:cNvPicPr>
          <p:nvPr/>
        </p:nvPicPr>
        <p:blipFill>
          <a:blip r:embed="rId3"/>
          <a:stretch>
            <a:fillRect/>
          </a:stretch>
        </p:blipFill>
        <p:spPr>
          <a:xfrm>
            <a:off x="1075730" y="1605260"/>
            <a:ext cx="4305300" cy="4305300"/>
          </a:xfrm>
          <a:prstGeom prst="rect">
            <a:avLst/>
          </a:prstGeom>
        </p:spPr>
      </p:pic>
      <p:sp>
        <p:nvSpPr>
          <p:cNvPr id="4" name="Shape 1"/>
          <p:cNvSpPr/>
          <p:nvPr/>
        </p:nvSpPr>
        <p:spPr>
          <a:xfrm>
            <a:off x="5774532" y="1605261"/>
            <a:ext cx="5347990" cy="1524099"/>
          </a:xfrm>
          <a:prstGeom prst="roundRect">
            <a:avLst>
              <a:gd name="adj" fmla="val 4375"/>
            </a:avLst>
          </a:prstGeom>
          <a:solidFill>
            <a:srgbClr val="FFFFFF"/>
          </a:solidFill>
          <a:ln w="22860">
            <a:solidFill>
              <a:srgbClr val="BCDBD4"/>
            </a:solidFill>
            <a:prstDash val="solid"/>
          </a:ln>
        </p:spPr>
      </p:sp>
      <p:sp>
        <p:nvSpPr>
          <p:cNvPr id="5" name="Text 2"/>
          <p:cNvSpPr/>
          <p:nvPr/>
        </p:nvSpPr>
        <p:spPr>
          <a:xfrm>
            <a:off x="5952232" y="1782961"/>
            <a:ext cx="1984276" cy="248047"/>
          </a:xfrm>
          <a:prstGeom prst="rect">
            <a:avLst/>
          </a:prstGeom>
          <a:noFill/>
          <a:ln/>
        </p:spPr>
        <p:txBody>
          <a:bodyPr wrap="none" lIns="0" tIns="0" rIns="0" bIns="0" rtlCol="0" anchor="t"/>
          <a:lstStyle/>
          <a:p>
            <a:pPr>
              <a:lnSpc>
                <a:spcPts val="1917"/>
              </a:lnSpc>
            </a:pPr>
            <a:r>
              <a:rPr lang="en-US" sz="1542" b="1" dirty="0">
                <a:solidFill>
                  <a:srgbClr val="333F70"/>
                </a:solidFill>
                <a:latin typeface="Unbounded Bold" pitchFamily="34" charset="0"/>
                <a:ea typeface="Unbounded Bold" pitchFamily="34" charset="-122"/>
                <a:cs typeface="Unbounded Bold" pitchFamily="34" charset="-120"/>
              </a:rPr>
              <a:t>Digital Literacy</a:t>
            </a:r>
            <a:endParaRPr lang="en-US" sz="1542" dirty="0"/>
          </a:p>
        </p:txBody>
      </p:sp>
      <p:sp>
        <p:nvSpPr>
          <p:cNvPr id="6" name="Text 3"/>
          <p:cNvSpPr/>
          <p:nvPr/>
        </p:nvSpPr>
        <p:spPr>
          <a:xfrm>
            <a:off x="5952232" y="2189658"/>
            <a:ext cx="4992588" cy="762000"/>
          </a:xfrm>
          <a:prstGeom prst="rect">
            <a:avLst/>
          </a:prstGeom>
          <a:noFill/>
          <a:ln/>
        </p:spPr>
        <p:txBody>
          <a:bodyPr wrap="square" lIns="0" tIns="0" rIns="0" bIns="0" rtlCol="0" anchor="t"/>
          <a:lstStyle/>
          <a:p>
            <a:pPr>
              <a:lnSpc>
                <a:spcPts val="1958"/>
              </a:lnSpc>
            </a:pPr>
            <a:r>
              <a:rPr lang="en-US" sz="1208" dirty="0">
                <a:solidFill>
                  <a:srgbClr val="333F70"/>
                </a:solidFill>
                <a:latin typeface="Open Sans" pitchFamily="34" charset="0"/>
                <a:ea typeface="Open Sans" pitchFamily="34" charset="-122"/>
                <a:cs typeface="Open Sans" pitchFamily="34" charset="-120"/>
              </a:rPr>
              <a:t>Teaching pupils to identify fake social media accounts, deepfakes, scams, and manipulated content in an increasingly complex online world</a:t>
            </a:r>
            <a:endParaRPr lang="en-US" sz="1208" dirty="0"/>
          </a:p>
        </p:txBody>
      </p:sp>
      <p:sp>
        <p:nvSpPr>
          <p:cNvPr id="7" name="Shape 4"/>
          <p:cNvSpPr/>
          <p:nvPr/>
        </p:nvSpPr>
        <p:spPr>
          <a:xfrm>
            <a:off x="5774532" y="3288011"/>
            <a:ext cx="5347990" cy="1270099"/>
          </a:xfrm>
          <a:prstGeom prst="roundRect">
            <a:avLst>
              <a:gd name="adj" fmla="val 5249"/>
            </a:avLst>
          </a:prstGeom>
          <a:solidFill>
            <a:srgbClr val="FFFFFF"/>
          </a:solidFill>
          <a:ln w="22860">
            <a:solidFill>
              <a:srgbClr val="BCDBD4"/>
            </a:solidFill>
            <a:prstDash val="solid"/>
          </a:ln>
        </p:spPr>
      </p:sp>
      <p:sp>
        <p:nvSpPr>
          <p:cNvPr id="8" name="Text 5"/>
          <p:cNvSpPr/>
          <p:nvPr/>
        </p:nvSpPr>
        <p:spPr>
          <a:xfrm>
            <a:off x="5952232" y="3465711"/>
            <a:ext cx="2110383" cy="248047"/>
          </a:xfrm>
          <a:prstGeom prst="rect">
            <a:avLst/>
          </a:prstGeom>
          <a:noFill/>
          <a:ln/>
        </p:spPr>
        <p:txBody>
          <a:bodyPr wrap="none" lIns="0" tIns="0" rIns="0" bIns="0" rtlCol="0" anchor="t"/>
          <a:lstStyle/>
          <a:p>
            <a:pPr>
              <a:lnSpc>
                <a:spcPts val="1917"/>
              </a:lnSpc>
            </a:pPr>
            <a:r>
              <a:rPr lang="en-US" sz="1542" b="1" dirty="0">
                <a:solidFill>
                  <a:srgbClr val="333F70"/>
                </a:solidFill>
                <a:latin typeface="Unbounded Bold" pitchFamily="34" charset="0"/>
                <a:ea typeface="Unbounded Bold" pitchFamily="34" charset="-122"/>
                <a:cs typeface="Unbounded Bold" pitchFamily="34" charset="-120"/>
              </a:rPr>
              <a:t>Harmful Content</a:t>
            </a:r>
            <a:endParaRPr lang="en-US" sz="1542" dirty="0"/>
          </a:p>
        </p:txBody>
      </p:sp>
      <p:sp>
        <p:nvSpPr>
          <p:cNvPr id="9" name="Text 6"/>
          <p:cNvSpPr/>
          <p:nvPr/>
        </p:nvSpPr>
        <p:spPr>
          <a:xfrm>
            <a:off x="5952232" y="3872408"/>
            <a:ext cx="4992588" cy="508000"/>
          </a:xfrm>
          <a:prstGeom prst="rect">
            <a:avLst/>
          </a:prstGeom>
          <a:noFill/>
          <a:ln/>
        </p:spPr>
        <p:txBody>
          <a:bodyPr wrap="square" lIns="0" tIns="0" rIns="0" bIns="0" rtlCol="0" anchor="t"/>
          <a:lstStyle/>
          <a:p>
            <a:pPr>
              <a:lnSpc>
                <a:spcPts val="1958"/>
              </a:lnSpc>
            </a:pPr>
            <a:r>
              <a:rPr lang="en-US" sz="1208" dirty="0">
                <a:solidFill>
                  <a:srgbClr val="333F70"/>
                </a:solidFill>
                <a:latin typeface="Open Sans" pitchFamily="34" charset="0"/>
                <a:ea typeface="Open Sans" pitchFamily="34" charset="-122"/>
                <a:cs typeface="Open Sans" pitchFamily="34" charset="-120"/>
              </a:rPr>
              <a:t>Addressing age-inappropriate exposure to pornography and harmful online subcultures with age-appropriate guidance</a:t>
            </a:r>
            <a:endParaRPr lang="en-US" sz="1208" dirty="0"/>
          </a:p>
        </p:txBody>
      </p:sp>
      <p:sp>
        <p:nvSpPr>
          <p:cNvPr id="10" name="Shape 7"/>
          <p:cNvSpPr/>
          <p:nvPr/>
        </p:nvSpPr>
        <p:spPr>
          <a:xfrm>
            <a:off x="5774532" y="4716761"/>
            <a:ext cx="5347990" cy="1270099"/>
          </a:xfrm>
          <a:prstGeom prst="roundRect">
            <a:avLst>
              <a:gd name="adj" fmla="val 5249"/>
            </a:avLst>
          </a:prstGeom>
          <a:solidFill>
            <a:srgbClr val="FFFFFF"/>
          </a:solidFill>
          <a:ln w="22860">
            <a:solidFill>
              <a:srgbClr val="BCDBD4"/>
            </a:solidFill>
            <a:prstDash val="solid"/>
          </a:ln>
        </p:spPr>
      </p:sp>
      <p:sp>
        <p:nvSpPr>
          <p:cNvPr id="11" name="Text 8"/>
          <p:cNvSpPr/>
          <p:nvPr/>
        </p:nvSpPr>
        <p:spPr>
          <a:xfrm>
            <a:off x="5952232" y="4894461"/>
            <a:ext cx="2754511" cy="248047"/>
          </a:xfrm>
          <a:prstGeom prst="rect">
            <a:avLst/>
          </a:prstGeom>
          <a:noFill/>
          <a:ln/>
        </p:spPr>
        <p:txBody>
          <a:bodyPr wrap="none" lIns="0" tIns="0" rIns="0" bIns="0" rtlCol="0" anchor="t"/>
          <a:lstStyle/>
          <a:p>
            <a:pPr>
              <a:lnSpc>
                <a:spcPts val="1917"/>
              </a:lnSpc>
            </a:pPr>
            <a:r>
              <a:rPr lang="en-US" sz="1542" b="1" dirty="0">
                <a:solidFill>
                  <a:srgbClr val="333F70"/>
                </a:solidFill>
                <a:latin typeface="Unbounded Bold" pitchFamily="34" charset="0"/>
                <a:ea typeface="Unbounded Bold" pitchFamily="34" charset="-122"/>
                <a:cs typeface="Unbounded Bold" pitchFamily="34" charset="-120"/>
              </a:rPr>
              <a:t>Challenging Misogyny</a:t>
            </a:r>
            <a:endParaRPr lang="en-US" sz="1542" dirty="0"/>
          </a:p>
        </p:txBody>
      </p:sp>
      <p:sp>
        <p:nvSpPr>
          <p:cNvPr id="12" name="Text 9"/>
          <p:cNvSpPr/>
          <p:nvPr/>
        </p:nvSpPr>
        <p:spPr>
          <a:xfrm>
            <a:off x="5952232" y="5301158"/>
            <a:ext cx="4992588" cy="508000"/>
          </a:xfrm>
          <a:prstGeom prst="rect">
            <a:avLst/>
          </a:prstGeom>
          <a:noFill/>
          <a:ln/>
        </p:spPr>
        <p:txBody>
          <a:bodyPr wrap="square" lIns="0" tIns="0" rIns="0" bIns="0" rtlCol="0" anchor="t"/>
          <a:lstStyle/>
          <a:p>
            <a:pPr>
              <a:lnSpc>
                <a:spcPts val="1958"/>
              </a:lnSpc>
            </a:pPr>
            <a:r>
              <a:rPr lang="en-US" sz="1208" dirty="0">
                <a:solidFill>
                  <a:srgbClr val="333F70"/>
                </a:solidFill>
                <a:latin typeface="Open Sans" pitchFamily="34" charset="0"/>
                <a:ea typeface="Open Sans" pitchFamily="34" charset="-122"/>
                <a:cs typeface="Open Sans" pitchFamily="34" charset="-120"/>
              </a:rPr>
              <a:t>Helping boys recognise and challenge misogynistic attitudes without stigma, fostering respect for all genders</a:t>
            </a:r>
            <a:endParaRPr lang="en-US" sz="1208" dirty="0"/>
          </a:p>
        </p:txBody>
      </p:sp>
    </p:spTree>
    <p:extLst>
      <p:ext uri="{BB962C8B-B14F-4D97-AF65-F5344CB8AC3E}">
        <p14:creationId xmlns:p14="http://schemas.microsoft.com/office/powerpoint/2010/main" val="3312340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4572000" cy="6858000"/>
          </a:xfrm>
          <a:prstGeom prst="rect">
            <a:avLst/>
          </a:prstGeom>
        </p:spPr>
      </p:pic>
      <p:sp>
        <p:nvSpPr>
          <p:cNvPr id="3" name="Text 0"/>
          <p:cNvSpPr/>
          <p:nvPr/>
        </p:nvSpPr>
        <p:spPr>
          <a:xfrm>
            <a:off x="5169893" y="742851"/>
            <a:ext cx="6424216" cy="1067594"/>
          </a:xfrm>
          <a:prstGeom prst="rect">
            <a:avLst/>
          </a:prstGeom>
          <a:noFill/>
          <a:ln/>
        </p:spPr>
        <p:txBody>
          <a:bodyPr wrap="square" lIns="0" tIns="0" rIns="0" bIns="0" rtlCol="0" anchor="t"/>
          <a:lstStyle/>
          <a:p>
            <a:pPr>
              <a:lnSpc>
                <a:spcPts val="4167"/>
              </a:lnSpc>
            </a:pPr>
            <a:r>
              <a:rPr lang="en-US" sz="3333" b="1" dirty="0">
                <a:solidFill>
                  <a:srgbClr val="333F70"/>
                </a:solidFill>
                <a:latin typeface="Unbounded Bold" pitchFamily="34" charset="0"/>
                <a:ea typeface="Unbounded Bold" pitchFamily="34" charset="-122"/>
                <a:cs typeface="Unbounded Bold" pitchFamily="34" charset="-120"/>
              </a:rPr>
              <a:t>LGBT+ Inclusion and Family Diversity</a:t>
            </a:r>
            <a:endParaRPr lang="en-US" sz="3333" dirty="0"/>
          </a:p>
        </p:txBody>
      </p:sp>
      <p:sp>
        <p:nvSpPr>
          <p:cNvPr id="4" name="Text 1"/>
          <p:cNvSpPr/>
          <p:nvPr/>
        </p:nvSpPr>
        <p:spPr>
          <a:xfrm>
            <a:off x="5169893" y="2237382"/>
            <a:ext cx="3003748" cy="640557"/>
          </a:xfrm>
          <a:prstGeom prst="rect">
            <a:avLst/>
          </a:prstGeom>
          <a:noFill/>
          <a:ln/>
        </p:spPr>
        <p:txBody>
          <a:bodyPr wrap="square" lIns="0" tIns="0" rIns="0" bIns="0" rtlCol="0" anchor="t"/>
          <a:lstStyle/>
          <a:p>
            <a:pPr>
              <a:lnSpc>
                <a:spcPts val="2500"/>
              </a:lnSpc>
            </a:pPr>
            <a:r>
              <a:rPr lang="en-US" sz="2000" b="1" dirty="0">
                <a:solidFill>
                  <a:srgbClr val="333F70"/>
                </a:solidFill>
                <a:latin typeface="Unbounded Bold" pitchFamily="34" charset="0"/>
                <a:ea typeface="Unbounded Bold" pitchFamily="34" charset="-122"/>
                <a:cs typeface="Unbounded Bold" pitchFamily="34" charset="-120"/>
              </a:rPr>
              <a:t>Primary Education</a:t>
            </a:r>
            <a:endParaRPr lang="en-US" sz="2000" dirty="0"/>
          </a:p>
        </p:txBody>
      </p:sp>
      <p:sp>
        <p:nvSpPr>
          <p:cNvPr id="5" name="Text 2"/>
          <p:cNvSpPr/>
          <p:nvPr/>
        </p:nvSpPr>
        <p:spPr>
          <a:xfrm>
            <a:off x="5169893" y="3048694"/>
            <a:ext cx="3003748" cy="1366738"/>
          </a:xfrm>
          <a:prstGeom prst="rect">
            <a:avLst/>
          </a:prstGeom>
          <a:noFill/>
          <a:ln/>
        </p:spPr>
        <p:txBody>
          <a:bodyPr wrap="square" lIns="0" tIns="0" rIns="0" bIns="0" rtlCol="0" anchor="t"/>
          <a:lstStyle/>
          <a:p>
            <a:pPr>
              <a:lnSpc>
                <a:spcPts val="2125"/>
              </a:lnSpc>
            </a:pPr>
            <a:r>
              <a:rPr lang="en-US" sz="1333" dirty="0">
                <a:solidFill>
                  <a:srgbClr val="333F70"/>
                </a:solidFill>
                <a:latin typeface="Open Sans" pitchFamily="34" charset="0"/>
                <a:ea typeface="Open Sans" pitchFamily="34" charset="-122"/>
                <a:cs typeface="Open Sans" pitchFamily="34" charset="-120"/>
              </a:rPr>
              <a:t>Age-appropriate teaching about same-sex parents, diverse family structures, and the fundamental principle that families come in many forms—all equally valid and loving.</a:t>
            </a:r>
            <a:endParaRPr lang="en-US" sz="1333" dirty="0"/>
          </a:p>
        </p:txBody>
      </p:sp>
      <p:sp>
        <p:nvSpPr>
          <p:cNvPr id="6" name="Text 3"/>
          <p:cNvSpPr/>
          <p:nvPr/>
        </p:nvSpPr>
        <p:spPr>
          <a:xfrm>
            <a:off x="5169893" y="4569123"/>
            <a:ext cx="3003748" cy="546695"/>
          </a:xfrm>
          <a:prstGeom prst="rect">
            <a:avLst/>
          </a:prstGeom>
          <a:noFill/>
          <a:ln/>
        </p:spPr>
        <p:txBody>
          <a:bodyPr wrap="square" lIns="0" tIns="0" rIns="0" bIns="0" rtlCol="0" anchor="t"/>
          <a:lstStyle/>
          <a:p>
            <a:pPr marL="285739" indent="-285739">
              <a:lnSpc>
                <a:spcPts val="2125"/>
              </a:lnSpc>
              <a:buSzPct val="100000"/>
              <a:buChar char="•"/>
            </a:pPr>
            <a:r>
              <a:rPr lang="en-US" sz="1333" dirty="0">
                <a:solidFill>
                  <a:srgbClr val="333F70"/>
                </a:solidFill>
                <a:latin typeface="Open Sans" pitchFamily="34" charset="0"/>
                <a:ea typeface="Open Sans" pitchFamily="34" charset="-122"/>
                <a:cs typeface="Open Sans" pitchFamily="34" charset="-120"/>
              </a:rPr>
              <a:t>Different types of families and relationships</a:t>
            </a:r>
            <a:endParaRPr lang="en-US" sz="1333" dirty="0"/>
          </a:p>
        </p:txBody>
      </p:sp>
      <p:sp>
        <p:nvSpPr>
          <p:cNvPr id="7" name="Text 4"/>
          <p:cNvSpPr/>
          <p:nvPr/>
        </p:nvSpPr>
        <p:spPr>
          <a:xfrm>
            <a:off x="5169893" y="5175548"/>
            <a:ext cx="3003748" cy="273348"/>
          </a:xfrm>
          <a:prstGeom prst="rect">
            <a:avLst/>
          </a:prstGeom>
          <a:noFill/>
          <a:ln/>
        </p:spPr>
        <p:txBody>
          <a:bodyPr wrap="none" lIns="0" tIns="0" rIns="0" bIns="0" rtlCol="0" anchor="t"/>
          <a:lstStyle/>
          <a:p>
            <a:pPr marL="285739" indent="-285739">
              <a:lnSpc>
                <a:spcPts val="2125"/>
              </a:lnSpc>
              <a:buSzPct val="100000"/>
              <a:buChar char="•"/>
            </a:pPr>
            <a:r>
              <a:rPr lang="en-US" sz="1333" dirty="0">
                <a:solidFill>
                  <a:srgbClr val="333F70"/>
                </a:solidFill>
                <a:latin typeface="Open Sans" pitchFamily="34" charset="0"/>
                <a:ea typeface="Open Sans" pitchFamily="34" charset="-122"/>
                <a:cs typeface="Open Sans" pitchFamily="34" charset="-120"/>
              </a:rPr>
              <a:t>Respectful language and attitudes</a:t>
            </a:r>
            <a:endParaRPr lang="en-US" sz="1333" dirty="0"/>
          </a:p>
        </p:txBody>
      </p:sp>
      <p:sp>
        <p:nvSpPr>
          <p:cNvPr id="8" name="Text 5"/>
          <p:cNvSpPr/>
          <p:nvPr/>
        </p:nvSpPr>
        <p:spPr>
          <a:xfrm>
            <a:off x="5169893" y="5508625"/>
            <a:ext cx="3003748" cy="546695"/>
          </a:xfrm>
          <a:prstGeom prst="rect">
            <a:avLst/>
          </a:prstGeom>
          <a:noFill/>
          <a:ln/>
        </p:spPr>
        <p:txBody>
          <a:bodyPr wrap="square" lIns="0" tIns="0" rIns="0" bIns="0" rtlCol="0" anchor="t"/>
          <a:lstStyle/>
          <a:p>
            <a:pPr marL="285739" indent="-285739">
              <a:lnSpc>
                <a:spcPts val="2125"/>
              </a:lnSpc>
              <a:buSzPct val="100000"/>
              <a:buChar char="•"/>
            </a:pPr>
            <a:r>
              <a:rPr lang="en-US" sz="1333" dirty="0">
                <a:solidFill>
                  <a:srgbClr val="333F70"/>
                </a:solidFill>
                <a:latin typeface="Open Sans" pitchFamily="34" charset="0"/>
                <a:ea typeface="Open Sans" pitchFamily="34" charset="-122"/>
                <a:cs typeface="Open Sans" pitchFamily="34" charset="-120"/>
              </a:rPr>
              <a:t>Celebrating diversity in our communities</a:t>
            </a:r>
            <a:endParaRPr lang="en-US" sz="1333" dirty="0"/>
          </a:p>
        </p:txBody>
      </p:sp>
      <p:sp>
        <p:nvSpPr>
          <p:cNvPr id="9" name="Text 6"/>
          <p:cNvSpPr/>
          <p:nvPr/>
        </p:nvSpPr>
        <p:spPr>
          <a:xfrm>
            <a:off x="8596709" y="2237382"/>
            <a:ext cx="3003748" cy="640557"/>
          </a:xfrm>
          <a:prstGeom prst="rect">
            <a:avLst/>
          </a:prstGeom>
          <a:noFill/>
          <a:ln/>
        </p:spPr>
        <p:txBody>
          <a:bodyPr wrap="square" lIns="0" tIns="0" rIns="0" bIns="0" rtlCol="0" anchor="t"/>
          <a:lstStyle/>
          <a:p>
            <a:pPr>
              <a:lnSpc>
                <a:spcPts val="2500"/>
              </a:lnSpc>
            </a:pPr>
            <a:r>
              <a:rPr lang="en-US" sz="2000" b="1" dirty="0">
                <a:solidFill>
                  <a:srgbClr val="333F70"/>
                </a:solidFill>
                <a:latin typeface="Unbounded Bold" pitchFamily="34" charset="0"/>
                <a:ea typeface="Unbounded Bold" pitchFamily="34" charset="-122"/>
                <a:cs typeface="Unbounded Bold" pitchFamily="34" charset="-120"/>
              </a:rPr>
              <a:t>Secondary Education</a:t>
            </a:r>
            <a:endParaRPr lang="en-US" sz="2000" dirty="0"/>
          </a:p>
        </p:txBody>
      </p:sp>
      <p:sp>
        <p:nvSpPr>
          <p:cNvPr id="10" name="Text 7"/>
          <p:cNvSpPr/>
          <p:nvPr/>
        </p:nvSpPr>
        <p:spPr>
          <a:xfrm>
            <a:off x="8596709" y="3048695"/>
            <a:ext cx="3003748" cy="1093391"/>
          </a:xfrm>
          <a:prstGeom prst="rect">
            <a:avLst/>
          </a:prstGeom>
          <a:noFill/>
          <a:ln/>
        </p:spPr>
        <p:txBody>
          <a:bodyPr wrap="square" lIns="0" tIns="0" rIns="0" bIns="0" rtlCol="0" anchor="t"/>
          <a:lstStyle/>
          <a:p>
            <a:pPr>
              <a:lnSpc>
                <a:spcPts val="2125"/>
              </a:lnSpc>
            </a:pPr>
            <a:r>
              <a:rPr lang="en-US" sz="1333" dirty="0">
                <a:solidFill>
                  <a:srgbClr val="333F70"/>
                </a:solidFill>
                <a:latin typeface="Open Sans" pitchFamily="34" charset="0"/>
                <a:ea typeface="Open Sans" pitchFamily="34" charset="-122"/>
                <a:cs typeface="Open Sans" pitchFamily="34" charset="-120"/>
              </a:rPr>
              <a:t>Comprehensive LGBT+ content thoughtfully integrated throughout RSHE, covering identity, relationships, and support networks.</a:t>
            </a:r>
            <a:endParaRPr lang="en-US" sz="1333" dirty="0"/>
          </a:p>
        </p:txBody>
      </p:sp>
      <p:sp>
        <p:nvSpPr>
          <p:cNvPr id="11" name="Text 8"/>
          <p:cNvSpPr/>
          <p:nvPr/>
        </p:nvSpPr>
        <p:spPr>
          <a:xfrm>
            <a:off x="8596709" y="4295775"/>
            <a:ext cx="3003748" cy="546695"/>
          </a:xfrm>
          <a:prstGeom prst="rect">
            <a:avLst/>
          </a:prstGeom>
          <a:noFill/>
          <a:ln/>
        </p:spPr>
        <p:txBody>
          <a:bodyPr wrap="square" lIns="0" tIns="0" rIns="0" bIns="0" rtlCol="0" anchor="t"/>
          <a:lstStyle/>
          <a:p>
            <a:pPr marL="285739" indent="-285739">
              <a:lnSpc>
                <a:spcPts val="2125"/>
              </a:lnSpc>
              <a:buSzPct val="100000"/>
              <a:buChar char="•"/>
            </a:pPr>
            <a:r>
              <a:rPr lang="en-US" sz="1333" dirty="0">
                <a:solidFill>
                  <a:srgbClr val="333F70"/>
                </a:solidFill>
                <a:latin typeface="Open Sans" pitchFamily="34" charset="0"/>
                <a:ea typeface="Open Sans" pitchFamily="34" charset="-122"/>
                <a:cs typeface="Open Sans" pitchFamily="34" charset="-120"/>
              </a:rPr>
              <a:t>Understanding gender identity and sexual orientation</a:t>
            </a:r>
            <a:endParaRPr lang="en-US" sz="1333" dirty="0"/>
          </a:p>
        </p:txBody>
      </p:sp>
      <p:sp>
        <p:nvSpPr>
          <p:cNvPr id="12" name="Text 9"/>
          <p:cNvSpPr/>
          <p:nvPr/>
        </p:nvSpPr>
        <p:spPr>
          <a:xfrm>
            <a:off x="8596709" y="4902200"/>
            <a:ext cx="3003748" cy="546695"/>
          </a:xfrm>
          <a:prstGeom prst="rect">
            <a:avLst/>
          </a:prstGeom>
          <a:noFill/>
          <a:ln/>
        </p:spPr>
        <p:txBody>
          <a:bodyPr wrap="square" lIns="0" tIns="0" rIns="0" bIns="0" rtlCol="0" anchor="t"/>
          <a:lstStyle/>
          <a:p>
            <a:pPr marL="285739" indent="-285739">
              <a:lnSpc>
                <a:spcPts val="2125"/>
              </a:lnSpc>
              <a:buSzPct val="100000"/>
              <a:buChar char="•"/>
            </a:pPr>
            <a:r>
              <a:rPr lang="en-US" sz="1333" dirty="0">
                <a:solidFill>
                  <a:srgbClr val="333F70"/>
                </a:solidFill>
                <a:latin typeface="Open Sans" pitchFamily="34" charset="0"/>
                <a:ea typeface="Open Sans" pitchFamily="34" charset="-122"/>
                <a:cs typeface="Open Sans" pitchFamily="34" charset="-120"/>
              </a:rPr>
              <a:t>Challenging discrimination and prejudice</a:t>
            </a:r>
            <a:endParaRPr lang="en-US" sz="1333" dirty="0"/>
          </a:p>
        </p:txBody>
      </p:sp>
      <p:sp>
        <p:nvSpPr>
          <p:cNvPr id="13" name="Text 10"/>
          <p:cNvSpPr/>
          <p:nvPr/>
        </p:nvSpPr>
        <p:spPr>
          <a:xfrm>
            <a:off x="8596709" y="5508625"/>
            <a:ext cx="3003748" cy="546695"/>
          </a:xfrm>
          <a:prstGeom prst="rect">
            <a:avLst/>
          </a:prstGeom>
          <a:noFill/>
          <a:ln/>
        </p:spPr>
        <p:txBody>
          <a:bodyPr wrap="square" lIns="0" tIns="0" rIns="0" bIns="0" rtlCol="0" anchor="t"/>
          <a:lstStyle/>
          <a:p>
            <a:pPr marL="285739" indent="-285739">
              <a:lnSpc>
                <a:spcPts val="2125"/>
              </a:lnSpc>
              <a:buSzPct val="100000"/>
              <a:buChar char="•"/>
            </a:pPr>
            <a:r>
              <a:rPr lang="en-US" sz="1333" dirty="0">
                <a:solidFill>
                  <a:srgbClr val="333F70"/>
                </a:solidFill>
                <a:latin typeface="Open Sans" pitchFamily="34" charset="0"/>
                <a:ea typeface="Open Sans" pitchFamily="34" charset="-122"/>
                <a:cs typeface="Open Sans" pitchFamily="34" charset="-120"/>
              </a:rPr>
              <a:t>Accessing appropriate support and resources</a:t>
            </a:r>
            <a:endParaRPr lang="en-US" sz="1333" dirty="0"/>
          </a:p>
        </p:txBody>
      </p:sp>
    </p:spTree>
    <p:extLst>
      <p:ext uri="{BB962C8B-B14F-4D97-AF65-F5344CB8AC3E}">
        <p14:creationId xmlns:p14="http://schemas.microsoft.com/office/powerpoint/2010/main" val="2540069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4572000" cy="6858000"/>
          </a:xfrm>
          <a:prstGeom prst="rect">
            <a:avLst/>
          </a:prstGeom>
        </p:spPr>
      </p:pic>
      <p:sp>
        <p:nvSpPr>
          <p:cNvPr id="3" name="Text 0"/>
          <p:cNvSpPr/>
          <p:nvPr/>
        </p:nvSpPr>
        <p:spPr>
          <a:xfrm>
            <a:off x="5129709" y="1069480"/>
            <a:ext cx="6504583" cy="995759"/>
          </a:xfrm>
          <a:prstGeom prst="rect">
            <a:avLst/>
          </a:prstGeom>
          <a:noFill/>
          <a:ln/>
        </p:spPr>
        <p:txBody>
          <a:bodyPr wrap="square" lIns="0" tIns="0" rIns="0" bIns="0" rtlCol="0" anchor="t"/>
          <a:lstStyle/>
          <a:p>
            <a:pPr>
              <a:lnSpc>
                <a:spcPts val="3917"/>
              </a:lnSpc>
            </a:pPr>
            <a:r>
              <a:rPr lang="en-US" sz="3125" b="1" dirty="0">
                <a:solidFill>
                  <a:srgbClr val="333F70"/>
                </a:solidFill>
                <a:latin typeface="Unbounded Bold" pitchFamily="34" charset="0"/>
                <a:ea typeface="Unbounded Bold" pitchFamily="34" charset="-122"/>
                <a:cs typeface="Unbounded Bold" pitchFamily="34" charset="-120"/>
              </a:rPr>
              <a:t>Mental Health and Wellbeing Integration</a:t>
            </a:r>
            <a:endParaRPr lang="en-US" sz="3125" dirty="0"/>
          </a:p>
        </p:txBody>
      </p:sp>
      <p:pic>
        <p:nvPicPr>
          <p:cNvPr id="4" name="Image 1" descr="preencoded.png"/>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5129709" y="2304257"/>
            <a:ext cx="398363" cy="398363"/>
          </a:xfrm>
          <a:prstGeom prst="rect">
            <a:avLst/>
          </a:prstGeom>
        </p:spPr>
      </p:pic>
      <p:sp>
        <p:nvSpPr>
          <p:cNvPr id="5" name="Text 1"/>
          <p:cNvSpPr/>
          <p:nvPr/>
        </p:nvSpPr>
        <p:spPr>
          <a:xfrm>
            <a:off x="5727204" y="2398812"/>
            <a:ext cx="2769593" cy="249039"/>
          </a:xfrm>
          <a:prstGeom prst="rect">
            <a:avLst/>
          </a:prstGeom>
          <a:noFill/>
          <a:ln/>
        </p:spPr>
        <p:txBody>
          <a:bodyPr wrap="none" lIns="0" tIns="0" rIns="0" bIns="0" rtlCol="0" anchor="t"/>
          <a:lstStyle/>
          <a:p>
            <a:pPr>
              <a:lnSpc>
                <a:spcPts val="1958"/>
              </a:lnSpc>
            </a:pPr>
            <a:r>
              <a:rPr lang="en-US" sz="1542" b="1" dirty="0">
                <a:solidFill>
                  <a:srgbClr val="333F70"/>
                </a:solidFill>
                <a:latin typeface="Unbounded Bold" pitchFamily="34" charset="0"/>
                <a:ea typeface="Unbounded Bold" pitchFamily="34" charset="-122"/>
                <a:cs typeface="Unbounded Bold" pitchFamily="34" charset="-120"/>
              </a:rPr>
              <a:t>Normalising Emotions</a:t>
            </a:r>
            <a:endParaRPr lang="en-US" sz="1542" dirty="0"/>
          </a:p>
        </p:txBody>
      </p:sp>
      <p:sp>
        <p:nvSpPr>
          <p:cNvPr id="6" name="Text 2"/>
          <p:cNvSpPr/>
          <p:nvPr/>
        </p:nvSpPr>
        <p:spPr>
          <a:xfrm>
            <a:off x="5727204" y="2743399"/>
            <a:ext cx="5907088" cy="509786"/>
          </a:xfrm>
          <a:prstGeom prst="rect">
            <a:avLst/>
          </a:prstGeom>
          <a:noFill/>
          <a:ln/>
        </p:spPr>
        <p:txBody>
          <a:bodyPr wrap="square" lIns="0" tIns="0" rIns="0" bIns="0" rtlCol="0" anchor="t"/>
          <a:lstStyle/>
          <a:p>
            <a:pPr>
              <a:lnSpc>
                <a:spcPts val="2000"/>
              </a:lnSpc>
            </a:pPr>
            <a:r>
              <a:rPr lang="en-US" sz="1250" dirty="0">
                <a:solidFill>
                  <a:srgbClr val="333F70"/>
                </a:solidFill>
                <a:latin typeface="Open Sans" pitchFamily="34" charset="0"/>
                <a:ea typeface="Open Sans" pitchFamily="34" charset="-122"/>
                <a:cs typeface="Open Sans" pitchFamily="34" charset="-120"/>
              </a:rPr>
              <a:t>Creating safe spaces to discuss worry, anxiety, low mood, and other challenging feelings as normal human experiences everyone encounters</a:t>
            </a:r>
            <a:endParaRPr lang="en-US" sz="1250" dirty="0"/>
          </a:p>
        </p:txBody>
      </p:sp>
      <p:pic>
        <p:nvPicPr>
          <p:cNvPr id="7" name="Image 2" descr="preencoded.png"/>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5129709" y="3571875"/>
            <a:ext cx="398363" cy="398363"/>
          </a:xfrm>
          <a:prstGeom prst="rect">
            <a:avLst/>
          </a:prstGeom>
        </p:spPr>
      </p:pic>
      <p:sp>
        <p:nvSpPr>
          <p:cNvPr id="8" name="Text 3"/>
          <p:cNvSpPr/>
          <p:nvPr/>
        </p:nvSpPr>
        <p:spPr>
          <a:xfrm>
            <a:off x="5727205" y="3666431"/>
            <a:ext cx="2301379" cy="249039"/>
          </a:xfrm>
          <a:prstGeom prst="rect">
            <a:avLst/>
          </a:prstGeom>
          <a:noFill/>
          <a:ln/>
        </p:spPr>
        <p:txBody>
          <a:bodyPr wrap="none" lIns="0" tIns="0" rIns="0" bIns="0" rtlCol="0" anchor="t"/>
          <a:lstStyle/>
          <a:p>
            <a:pPr>
              <a:lnSpc>
                <a:spcPts val="1958"/>
              </a:lnSpc>
            </a:pPr>
            <a:r>
              <a:rPr lang="en-US" sz="1542" b="1" dirty="0">
                <a:solidFill>
                  <a:srgbClr val="333F70"/>
                </a:solidFill>
                <a:latin typeface="Unbounded Bold" pitchFamily="34" charset="0"/>
                <a:ea typeface="Unbounded Bold" pitchFamily="34" charset="-122"/>
                <a:cs typeface="Unbounded Bold" pitchFamily="34" charset="-120"/>
              </a:rPr>
              <a:t>Building Resilience</a:t>
            </a:r>
            <a:endParaRPr lang="en-US" sz="1542" dirty="0"/>
          </a:p>
        </p:txBody>
      </p:sp>
      <p:sp>
        <p:nvSpPr>
          <p:cNvPr id="9" name="Text 4"/>
          <p:cNvSpPr/>
          <p:nvPr/>
        </p:nvSpPr>
        <p:spPr>
          <a:xfrm>
            <a:off x="5727204" y="4011018"/>
            <a:ext cx="5907088" cy="509786"/>
          </a:xfrm>
          <a:prstGeom prst="rect">
            <a:avLst/>
          </a:prstGeom>
          <a:noFill/>
          <a:ln/>
        </p:spPr>
        <p:txBody>
          <a:bodyPr wrap="square" lIns="0" tIns="0" rIns="0" bIns="0" rtlCol="0" anchor="t"/>
          <a:lstStyle/>
          <a:p>
            <a:pPr>
              <a:lnSpc>
                <a:spcPts val="2000"/>
              </a:lnSpc>
            </a:pPr>
            <a:r>
              <a:rPr lang="en-US" sz="1250" dirty="0">
                <a:solidFill>
                  <a:srgbClr val="333F70"/>
                </a:solidFill>
                <a:latin typeface="Open Sans" pitchFamily="34" charset="0"/>
                <a:ea typeface="Open Sans" pitchFamily="34" charset="-122"/>
                <a:cs typeface="Open Sans" pitchFamily="34" charset="-120"/>
              </a:rPr>
              <a:t>Teaching practical emotional regulation skills, coping strategies, and techniques for managing stress in healthy, constructive ways</a:t>
            </a:r>
            <a:endParaRPr lang="en-US" sz="1250" dirty="0"/>
          </a:p>
        </p:txBody>
      </p:sp>
      <p:pic>
        <p:nvPicPr>
          <p:cNvPr id="10" name="Image 3" descr="preencoded.png"/>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5129709" y="4839494"/>
            <a:ext cx="398363" cy="398363"/>
          </a:xfrm>
          <a:prstGeom prst="rect">
            <a:avLst/>
          </a:prstGeom>
        </p:spPr>
      </p:pic>
      <p:sp>
        <p:nvSpPr>
          <p:cNvPr id="11" name="Text 5"/>
          <p:cNvSpPr/>
          <p:nvPr/>
        </p:nvSpPr>
        <p:spPr>
          <a:xfrm>
            <a:off x="5727204" y="4934050"/>
            <a:ext cx="2311995" cy="249039"/>
          </a:xfrm>
          <a:prstGeom prst="rect">
            <a:avLst/>
          </a:prstGeom>
          <a:noFill/>
          <a:ln/>
        </p:spPr>
        <p:txBody>
          <a:bodyPr wrap="none" lIns="0" tIns="0" rIns="0" bIns="0" rtlCol="0" anchor="t"/>
          <a:lstStyle/>
          <a:p>
            <a:pPr>
              <a:lnSpc>
                <a:spcPts val="1958"/>
              </a:lnSpc>
            </a:pPr>
            <a:r>
              <a:rPr lang="en-US" sz="1542" b="1" dirty="0">
                <a:solidFill>
                  <a:srgbClr val="333F70"/>
                </a:solidFill>
                <a:latin typeface="Unbounded Bold" pitchFamily="34" charset="0"/>
                <a:ea typeface="Unbounded Bold" pitchFamily="34" charset="-122"/>
                <a:cs typeface="Unbounded Bold" pitchFamily="34" charset="-120"/>
              </a:rPr>
              <a:t>Suicide Prevention</a:t>
            </a:r>
            <a:endParaRPr lang="en-US" sz="1542" dirty="0"/>
          </a:p>
        </p:txBody>
      </p:sp>
      <p:sp>
        <p:nvSpPr>
          <p:cNvPr id="12" name="Text 6"/>
          <p:cNvSpPr/>
          <p:nvPr/>
        </p:nvSpPr>
        <p:spPr>
          <a:xfrm>
            <a:off x="5727204" y="5278636"/>
            <a:ext cx="5907088" cy="509786"/>
          </a:xfrm>
          <a:prstGeom prst="rect">
            <a:avLst/>
          </a:prstGeom>
          <a:noFill/>
          <a:ln/>
        </p:spPr>
        <p:txBody>
          <a:bodyPr wrap="square" lIns="0" tIns="0" rIns="0" bIns="0" rtlCol="0" anchor="t"/>
          <a:lstStyle/>
          <a:p>
            <a:pPr>
              <a:lnSpc>
                <a:spcPts val="2000"/>
              </a:lnSpc>
            </a:pPr>
            <a:r>
              <a:rPr lang="en-US" sz="1250" dirty="0">
                <a:solidFill>
                  <a:srgbClr val="333F70"/>
                </a:solidFill>
                <a:latin typeface="Open Sans" pitchFamily="34" charset="0"/>
                <a:ea typeface="Open Sans" pitchFamily="34" charset="-122"/>
                <a:cs typeface="Open Sans" pitchFamily="34" charset="-120"/>
              </a:rPr>
              <a:t>Age-appropriate suicide prevention education in secondary schools, focusing on recognising warning signs and accessing help</a:t>
            </a:r>
            <a:endParaRPr lang="en-US" sz="1250" dirty="0"/>
          </a:p>
        </p:txBody>
      </p:sp>
    </p:spTree>
    <p:extLst>
      <p:ext uri="{BB962C8B-B14F-4D97-AF65-F5344CB8AC3E}">
        <p14:creationId xmlns:p14="http://schemas.microsoft.com/office/powerpoint/2010/main" val="6550641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pic>
        <p:nvPicPr>
          <p:cNvPr id="88" name="Google Shape;88;p1" descr="A couple of white square notes with text&#10;&#10;Description automatically generated with medium confidence"/>
          <p:cNvPicPr preferRelativeResize="0"/>
          <p:nvPr/>
        </p:nvPicPr>
        <p:blipFill rotWithShape="1">
          <a:blip r:embed="rId3">
            <a:alphaModFix/>
          </a:blip>
          <a:srcRect/>
          <a:stretch/>
        </p:blipFill>
        <p:spPr>
          <a:xfrm>
            <a:off x="-1" y="7188"/>
            <a:ext cx="12204809" cy="6850812"/>
          </a:xfrm>
          <a:prstGeom prst="rect">
            <a:avLst/>
          </a:prstGeom>
          <a:noFill/>
          <a:ln>
            <a:no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CEBB3F3-AD39-1A4D-9068-157D106CF08B}"/>
              </a:ext>
            </a:extLst>
          </p:cNvPr>
          <p:cNvPicPr>
            <a:picLocks noChangeAspect="1"/>
          </p:cNvPicPr>
          <p:nvPr/>
        </p:nvPicPr>
        <p:blipFill>
          <a:blip r:embed="rId3"/>
          <a:stretch>
            <a:fillRect/>
          </a:stretch>
        </p:blipFill>
        <p:spPr>
          <a:xfrm>
            <a:off x="0" y="7188"/>
            <a:ext cx="12192000" cy="6843623"/>
          </a:xfrm>
          <a:prstGeom prst="rect">
            <a:avLst/>
          </a:prstGeom>
        </p:spPr>
      </p:pic>
      <p:pic>
        <p:nvPicPr>
          <p:cNvPr id="4" name="Picture 3" descr="A picture containing diagram&#10;&#10;Description automatically generated">
            <a:extLst>
              <a:ext uri="{FF2B5EF4-FFF2-40B4-BE49-F238E27FC236}">
                <a16:creationId xmlns:a16="http://schemas.microsoft.com/office/drawing/2014/main" id="{D97EE06B-FA4E-9D43-8F4B-5BC0D6241C7E}"/>
              </a:ext>
            </a:extLst>
          </p:cNvPr>
          <p:cNvPicPr>
            <a:picLocks noChangeAspect="1"/>
          </p:cNvPicPr>
          <p:nvPr/>
        </p:nvPicPr>
        <p:blipFill>
          <a:blip r:embed="rId4"/>
          <a:stretch>
            <a:fillRect/>
          </a:stretch>
        </p:blipFill>
        <p:spPr>
          <a:xfrm>
            <a:off x="0" y="7188"/>
            <a:ext cx="12192000" cy="6843623"/>
          </a:xfrm>
          <a:prstGeom prst="rect">
            <a:avLst/>
          </a:prstGeom>
        </p:spPr>
      </p:pic>
      <p:pic>
        <p:nvPicPr>
          <p:cNvPr id="8" name="Picture 7" descr="Diagram&#10;&#10;Description automatically generated">
            <a:extLst>
              <a:ext uri="{FF2B5EF4-FFF2-40B4-BE49-F238E27FC236}">
                <a16:creationId xmlns:a16="http://schemas.microsoft.com/office/drawing/2014/main" id="{59BF2A3A-DF35-F34C-98C8-54206C731BD4}"/>
              </a:ext>
            </a:extLst>
          </p:cNvPr>
          <p:cNvPicPr>
            <a:picLocks noChangeAspect="1"/>
          </p:cNvPicPr>
          <p:nvPr/>
        </p:nvPicPr>
        <p:blipFill>
          <a:blip r:embed="rId5"/>
          <a:stretch>
            <a:fillRect/>
          </a:stretch>
        </p:blipFill>
        <p:spPr>
          <a:xfrm>
            <a:off x="0" y="7188"/>
            <a:ext cx="12192000" cy="6843623"/>
          </a:xfrm>
          <a:prstGeom prst="rect">
            <a:avLst/>
          </a:prstGeom>
        </p:spPr>
      </p:pic>
      <p:pic>
        <p:nvPicPr>
          <p:cNvPr id="21" name="Picture 20">
            <a:extLst>
              <a:ext uri="{FF2B5EF4-FFF2-40B4-BE49-F238E27FC236}">
                <a16:creationId xmlns:a16="http://schemas.microsoft.com/office/drawing/2014/main" id="{9AAFAD7B-BDFB-8B43-BFA8-4720CEEBD95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4843"/>
            <a:ext cx="12192000" cy="6843157"/>
          </a:xfrm>
          <a:prstGeom prst="rect">
            <a:avLst/>
          </a:prstGeom>
        </p:spPr>
      </p:pic>
    </p:spTree>
    <p:extLst>
      <p:ext uri="{BB962C8B-B14F-4D97-AF65-F5344CB8AC3E}">
        <p14:creationId xmlns:p14="http://schemas.microsoft.com/office/powerpoint/2010/main" val="2349628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5"/>
          <p:cNvPicPr preferRelativeResize="0"/>
          <p:nvPr/>
        </p:nvPicPr>
        <p:blipFill rotWithShape="1">
          <a:blip r:embed="rId3">
            <a:alphaModFix/>
          </a:blip>
          <a:srcRect/>
          <a:stretch/>
        </p:blipFill>
        <p:spPr>
          <a:xfrm>
            <a:off x="0" y="7188"/>
            <a:ext cx="12192000" cy="684362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pic>
        <p:nvPicPr>
          <p:cNvPr id="118" name="Google Shape;118;p7" descr="Graphical user interface&#10;&#10;Description automatically generated"/>
          <p:cNvPicPr preferRelativeResize="0"/>
          <p:nvPr/>
        </p:nvPicPr>
        <p:blipFill rotWithShape="1">
          <a:blip r:embed="rId3">
            <a:alphaModFix/>
          </a:blip>
          <a:srcRect/>
          <a:stretch/>
        </p:blipFill>
        <p:spPr>
          <a:xfrm>
            <a:off x="0" y="4763"/>
            <a:ext cx="12192000" cy="6846887"/>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8"/>
          <p:cNvPicPr preferRelativeResize="0"/>
          <p:nvPr/>
        </p:nvPicPr>
        <p:blipFill rotWithShape="1">
          <a:blip r:embed="rId3">
            <a:alphaModFix/>
          </a:blip>
          <a:srcRect/>
          <a:stretch/>
        </p:blipFill>
        <p:spPr>
          <a:xfrm>
            <a:off x="0" y="7188"/>
            <a:ext cx="12192000" cy="684362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pic>
        <p:nvPicPr>
          <p:cNvPr id="128" name="Google Shape;128;p9"/>
          <p:cNvPicPr preferRelativeResize="0"/>
          <p:nvPr/>
        </p:nvPicPr>
        <p:blipFill rotWithShape="1">
          <a:blip r:embed="rId3">
            <a:alphaModFix/>
          </a:blip>
          <a:srcRect/>
          <a:stretch/>
        </p:blipFill>
        <p:spPr>
          <a:xfrm>
            <a:off x="0" y="7188"/>
            <a:ext cx="12192000" cy="684362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pic>
        <p:nvPicPr>
          <p:cNvPr id="133" name="Google Shape;133;p10"/>
          <p:cNvPicPr preferRelativeResize="0"/>
          <p:nvPr/>
        </p:nvPicPr>
        <p:blipFill rotWithShape="1">
          <a:blip r:embed="rId3">
            <a:alphaModFix/>
          </a:blip>
          <a:srcRect/>
          <a:stretch/>
        </p:blipFill>
        <p:spPr>
          <a:xfrm>
            <a:off x="0" y="7188"/>
            <a:ext cx="12192000" cy="684362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pic>
        <p:nvPicPr>
          <p:cNvPr id="138" name="Google Shape;138;p11"/>
          <p:cNvPicPr preferRelativeResize="0"/>
          <p:nvPr/>
        </p:nvPicPr>
        <p:blipFill rotWithShape="1">
          <a:blip r:embed="rId3">
            <a:alphaModFix/>
          </a:blip>
          <a:srcRect/>
          <a:stretch/>
        </p:blipFill>
        <p:spPr>
          <a:xfrm>
            <a:off x="0" y="7188"/>
            <a:ext cx="12192000" cy="684362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148" name="Google Shape;148;p13" descr="An orange background with white text&#10;&#10;Description automatically generated"/>
          <p:cNvPicPr preferRelativeResize="0"/>
          <p:nvPr/>
        </p:nvPicPr>
        <p:blipFill rotWithShape="1">
          <a:blip r:embed="rId3">
            <a:alphaModFix/>
          </a:blip>
          <a:srcRect/>
          <a:stretch/>
        </p:blipFill>
        <p:spPr>
          <a:xfrm>
            <a:off x="-1" y="7188"/>
            <a:ext cx="12204809" cy="685081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pic>
        <p:nvPicPr>
          <p:cNvPr id="158" name="Google Shape;158;p15" descr="A diagram of a relationship&#10;&#10;Description automatically generated with medium confidence"/>
          <p:cNvPicPr preferRelativeResize="0"/>
          <p:nvPr/>
        </p:nvPicPr>
        <p:blipFill rotWithShape="1">
          <a:blip r:embed="rId3">
            <a:alphaModFix/>
          </a:blip>
          <a:srcRect/>
          <a:stretch/>
        </p:blipFill>
        <p:spPr>
          <a:xfrm>
            <a:off x="-1" y="7188"/>
            <a:ext cx="12204809" cy="685081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458" y="0"/>
            <a:ext cx="12075331" cy="6796228"/>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0"/>
            <a:ext cx="123902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pic>
        <p:nvPicPr>
          <p:cNvPr id="173" name="Google Shape;173;p18" descr="A diagram of a course&#10;&#10;Description automatically generated with medium confidence"/>
          <p:cNvPicPr preferRelativeResize="0"/>
          <p:nvPr/>
        </p:nvPicPr>
        <p:blipFill rotWithShape="1">
          <a:blip r:embed="rId3">
            <a:alphaModFix/>
          </a:blip>
          <a:srcRect/>
          <a:stretch/>
        </p:blipFill>
        <p:spPr>
          <a:xfrm>
            <a:off x="-1" y="7188"/>
            <a:ext cx="12204809" cy="685081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pic>
        <p:nvPicPr>
          <p:cNvPr id="183" name="Google Shape;183;p20"/>
          <p:cNvPicPr preferRelativeResize="0"/>
          <p:nvPr/>
        </p:nvPicPr>
        <p:blipFill rotWithShape="1">
          <a:blip r:embed="rId3">
            <a:alphaModFix/>
          </a:blip>
          <a:srcRect/>
          <a:stretch/>
        </p:blipFill>
        <p:spPr>
          <a:xfrm>
            <a:off x="0" y="7188"/>
            <a:ext cx="12192000" cy="684362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pic>
        <p:nvPicPr>
          <p:cNvPr id="188" name="Google Shape;188;p21" descr="A blue and orange rectangular object with text&#10;&#10;Description automatically generated with medium confidence"/>
          <p:cNvPicPr preferRelativeResize="0"/>
          <p:nvPr/>
        </p:nvPicPr>
        <p:blipFill rotWithShape="1">
          <a:blip r:embed="rId3">
            <a:alphaModFix/>
          </a:blip>
          <a:srcRect/>
          <a:stretch/>
        </p:blipFill>
        <p:spPr>
          <a:xfrm>
            <a:off x="-1" y="7188"/>
            <a:ext cx="12204809" cy="685081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pic>
        <p:nvPicPr>
          <p:cNvPr id="210" name="Google Shape;210;p25"/>
          <p:cNvPicPr preferRelativeResize="0"/>
          <p:nvPr/>
        </p:nvPicPr>
        <p:blipFill rotWithShape="1">
          <a:blip r:embed="rId3">
            <a:alphaModFix/>
          </a:blip>
          <a:srcRect/>
          <a:stretch/>
        </p:blipFill>
        <p:spPr>
          <a:xfrm>
            <a:off x="0" y="7188"/>
            <a:ext cx="12192000" cy="6843623"/>
          </a:xfrm>
          <a:prstGeom prst="rect">
            <a:avLst/>
          </a:prstGeom>
          <a:noFill/>
          <a:ln>
            <a:noFill/>
          </a:ln>
        </p:spPr>
      </p:pic>
      <p:pic>
        <p:nvPicPr>
          <p:cNvPr id="2" name="Picture 1"/>
          <p:cNvPicPr>
            <a:picLocks noChangeAspect="1"/>
          </p:cNvPicPr>
          <p:nvPr/>
        </p:nvPicPr>
        <p:blipFill>
          <a:blip r:embed="rId4"/>
          <a:stretch>
            <a:fillRect/>
          </a:stretch>
        </p:blipFill>
        <p:spPr>
          <a:xfrm>
            <a:off x="4024313" y="5243512"/>
            <a:ext cx="4800600" cy="13144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138</TotalTime>
  <Words>2531</Words>
  <Application>Microsoft Office PowerPoint</Application>
  <PresentationFormat>Widescreen</PresentationFormat>
  <Paragraphs>230</Paragraphs>
  <Slides>24</Slides>
  <Notes>23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Arial</vt:lpstr>
      <vt:lpstr>Calibri</vt:lpstr>
      <vt:lpstr>Helvetica Neue</vt:lpstr>
      <vt:lpstr>Noto Sans Symbols</vt:lpstr>
      <vt:lpstr>Open Sans</vt:lpstr>
      <vt:lpstr>Times New Roman</vt:lpstr>
      <vt:lpstr>Unbounded Bold</vt:lpstr>
      <vt:lpstr>Unbounded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Bailey</dc:creator>
  <cp:lastModifiedBy>Hayley Warren</cp:lastModifiedBy>
  <cp:revision>17</cp:revision>
  <dcterms:created xsi:type="dcterms:W3CDTF">2023-09-06T14:19:15Z</dcterms:created>
  <dcterms:modified xsi:type="dcterms:W3CDTF">2026-10-09T09:53:09Z</dcterms:modified>
</cp:coreProperties>
</file>